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610" r:id="rId2"/>
    <p:sldId id="698" r:id="rId3"/>
    <p:sldId id="720" r:id="rId4"/>
    <p:sldId id="531" r:id="rId5"/>
    <p:sldId id="882" r:id="rId6"/>
    <p:sldId id="656" r:id="rId7"/>
    <p:sldId id="900" r:id="rId8"/>
    <p:sldId id="623" r:id="rId9"/>
    <p:sldId id="883" r:id="rId10"/>
    <p:sldId id="884" r:id="rId11"/>
    <p:sldId id="886" r:id="rId12"/>
    <p:sldId id="862" r:id="rId13"/>
    <p:sldId id="721" r:id="rId14"/>
    <p:sldId id="722" r:id="rId15"/>
    <p:sldId id="723" r:id="rId16"/>
    <p:sldId id="724" r:id="rId17"/>
    <p:sldId id="725" r:id="rId18"/>
    <p:sldId id="726" r:id="rId19"/>
    <p:sldId id="738" r:id="rId20"/>
    <p:sldId id="550" r:id="rId21"/>
    <p:sldId id="572" r:id="rId22"/>
    <p:sldId id="555" r:id="rId23"/>
    <p:sldId id="556" r:id="rId24"/>
    <p:sldId id="911" r:id="rId25"/>
    <p:sldId id="912" r:id="rId26"/>
    <p:sldId id="913" r:id="rId27"/>
    <p:sldId id="914" r:id="rId28"/>
    <p:sldId id="915" r:id="rId29"/>
    <p:sldId id="916" r:id="rId30"/>
    <p:sldId id="917" r:id="rId31"/>
    <p:sldId id="919" r:id="rId32"/>
    <p:sldId id="854" r:id="rId33"/>
    <p:sldId id="855" r:id="rId34"/>
    <p:sldId id="856" r:id="rId35"/>
    <p:sldId id="857" r:id="rId36"/>
    <p:sldId id="922" r:id="rId37"/>
    <p:sldId id="836" r:id="rId38"/>
    <p:sldId id="837" r:id="rId39"/>
    <p:sldId id="839" r:id="rId40"/>
    <p:sldId id="840" r:id="rId41"/>
    <p:sldId id="841" r:id="rId42"/>
    <p:sldId id="842" r:id="rId43"/>
    <p:sldId id="843" r:id="rId44"/>
    <p:sldId id="901" r:id="rId45"/>
    <p:sldId id="902" r:id="rId46"/>
    <p:sldId id="903" r:id="rId47"/>
    <p:sldId id="904" r:id="rId48"/>
    <p:sldId id="820" r:id="rId49"/>
    <p:sldId id="821" r:id="rId50"/>
    <p:sldId id="848" r:id="rId51"/>
    <p:sldId id="909" r:id="rId52"/>
    <p:sldId id="906" r:id="rId53"/>
    <p:sldId id="907" r:id="rId54"/>
    <p:sldId id="908" r:id="rId55"/>
    <p:sldId id="835" r:id="rId56"/>
    <p:sldId id="870" r:id="rId57"/>
    <p:sldId id="812" r:id="rId58"/>
    <p:sldId id="920" r:id="rId59"/>
    <p:sldId id="861" r:id="rId60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200"/>
    <a:srgbClr val="FFFF00"/>
    <a:srgbClr val="E97C2B"/>
    <a:srgbClr val="F169D7"/>
    <a:srgbClr val="007434"/>
    <a:srgbClr val="00CC83"/>
    <a:srgbClr val="93FFD8"/>
    <a:srgbClr val="A20000"/>
    <a:srgbClr val="A80000"/>
    <a:srgbClr val="678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6" autoAdjust="0"/>
    <p:restoredTop sz="93284" autoAdjust="0"/>
  </p:normalViewPr>
  <p:slideViewPr>
    <p:cSldViewPr>
      <p:cViewPr varScale="1">
        <p:scale>
          <a:sx n="101" d="100"/>
          <a:sy n="101" d="100"/>
        </p:scale>
        <p:origin x="-128" y="-2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FBC49-B77E-42F9-91BA-B8C793C3B502}" type="datetimeFigureOut">
              <a:rPr lang="nl-NL" smtClean="0"/>
              <a:t>10/04/17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4CBC9-16D0-423A-AEDA-F96EF90543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367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9E7E6-DF80-482C-8253-0A74AFC46338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1746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5A3440-F2F2-4859-A5F1-267C205C9A0D}" type="slidenum">
              <a:rPr lang="nl-NL" smtClean="0"/>
              <a:pPr/>
              <a:t>10</a:t>
            </a:fld>
            <a:endParaRPr lang="nl-NL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28424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39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 smtClean="0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8BA31E-1C36-43E1-AAC3-CCB77E75524B}" type="slidenum">
              <a:rPr lang="nl-NL" altLang="nl-NL" sz="1200" b="0" smtClean="0"/>
              <a:pPr/>
              <a:t>12</a:t>
            </a:fld>
            <a:endParaRPr lang="nl-NL" altLang="nl-NL" sz="1200" b="0" smtClean="0"/>
          </a:p>
        </p:txBody>
      </p:sp>
    </p:spTree>
    <p:extLst>
      <p:ext uri="{BB962C8B-B14F-4D97-AF65-F5344CB8AC3E}">
        <p14:creationId xmlns:p14="http://schemas.microsoft.com/office/powerpoint/2010/main" val="3284710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1F8BA2-CB3E-4631-8F43-98DB00E32F12}" type="slidenum">
              <a:rPr lang="nl-NL" altLang="nl-NL" sz="1200" b="0" smtClean="0"/>
              <a:pPr/>
              <a:t>13</a:t>
            </a:fld>
            <a:endParaRPr lang="nl-NL" altLang="nl-NL" sz="1200" b="0" smtClean="0"/>
          </a:p>
        </p:txBody>
      </p:sp>
    </p:spTree>
    <p:extLst>
      <p:ext uri="{BB962C8B-B14F-4D97-AF65-F5344CB8AC3E}">
        <p14:creationId xmlns:p14="http://schemas.microsoft.com/office/powerpoint/2010/main" val="2361934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DD6FC5-1C05-4A5F-A08C-40D4294B1AC1}" type="slidenum">
              <a:rPr lang="nl-NL" altLang="nl-NL" sz="1200" b="0" smtClean="0"/>
              <a:pPr/>
              <a:t>14</a:t>
            </a:fld>
            <a:endParaRPr lang="nl-NL" altLang="nl-NL" sz="1200" b="0" smtClean="0"/>
          </a:p>
        </p:txBody>
      </p:sp>
    </p:spTree>
    <p:extLst>
      <p:ext uri="{BB962C8B-B14F-4D97-AF65-F5344CB8AC3E}">
        <p14:creationId xmlns:p14="http://schemas.microsoft.com/office/powerpoint/2010/main" val="2915323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0155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F7AD3-16F4-4CDB-B6B7-7795770B088F}" type="slidenum">
              <a:rPr lang="nl-NL" smtClean="0"/>
              <a:pPr/>
              <a:t>16</a:t>
            </a:fld>
            <a:endParaRPr lang="nl-NL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73511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F7AD3-16F4-4CDB-B6B7-7795770B088F}" type="slidenum">
              <a:rPr lang="nl-NL" smtClean="0"/>
              <a:pPr/>
              <a:t>17</a:t>
            </a:fld>
            <a:endParaRPr lang="nl-NL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488064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F7AD3-16F4-4CDB-B6B7-7795770B088F}" type="slidenum">
              <a:rPr lang="nl-NL" smtClean="0"/>
              <a:pPr/>
              <a:t>18</a:t>
            </a:fld>
            <a:endParaRPr lang="nl-NL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70363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F7AD3-16F4-4CDB-B6B7-7795770B088F}" type="slidenum">
              <a:rPr lang="nl-NL" smtClean="0"/>
              <a:pPr/>
              <a:t>19</a:t>
            </a:fld>
            <a:endParaRPr lang="nl-NL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702613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3819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Hybride leren Bouwsteen #4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4201-55E7-49B0-8AB1-CDBEC734BA4B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034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150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C8A92-44C4-4E2A-B63F-365C1567629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5441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KAL, Betekenisvolle context</a:t>
            </a:r>
          </a:p>
          <a:p>
            <a:r>
              <a:rPr lang="nl-NL" dirty="0" smtClean="0"/>
              <a:t>#4 </a:t>
            </a:r>
            <a:r>
              <a:rPr lang="nl-NL" dirty="0" err="1" smtClean="0"/>
              <a:t>Hybrid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endParaRPr lang="nl-NL" dirty="0" smtClean="0"/>
          </a:p>
          <a:p>
            <a:r>
              <a:rPr lang="nl-NL" dirty="0" smtClean="0"/>
              <a:t>#3 Cooperation </a:t>
            </a:r>
            <a:r>
              <a:rPr lang="nl-NL" dirty="0" err="1" smtClean="0"/>
              <a:t>interaction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coaching (Betekenisvolle</a:t>
            </a:r>
            <a:r>
              <a:rPr lang="nl-NL" baseline="0" dirty="0" smtClean="0"/>
              <a:t> dialoog en coaching)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758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#2 </a:t>
            </a:r>
            <a:r>
              <a:rPr lang="nl-NL" dirty="0" err="1" smtClean="0"/>
              <a:t>Selfmanagement</a:t>
            </a:r>
            <a:r>
              <a:rPr lang="nl-NL" dirty="0" smtClean="0"/>
              <a:t>  (</a:t>
            </a:r>
            <a:r>
              <a:rPr lang="nl-NL" dirty="0" err="1" smtClean="0"/>
              <a:t>ownership</a:t>
            </a:r>
            <a:r>
              <a:rPr lang="nl-NL" dirty="0" smtClean="0"/>
              <a:t>)</a:t>
            </a:r>
          </a:p>
          <a:p>
            <a:r>
              <a:rPr lang="nl-NL" dirty="0" smtClean="0"/>
              <a:t>#4 </a:t>
            </a:r>
            <a:r>
              <a:rPr lang="nl-NL" dirty="0" err="1" smtClean="0"/>
              <a:t>Hybrid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Anything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goes</a:t>
            </a:r>
            <a:r>
              <a:rPr lang="nl-NL" baseline="0" dirty="0" smtClean="0"/>
              <a:t>)</a:t>
            </a:r>
          </a:p>
          <a:p>
            <a:r>
              <a:rPr lang="nl-NL" baseline="0" dirty="0" smtClean="0"/>
              <a:t>#5 Actie en deling (</a:t>
            </a:r>
            <a:r>
              <a:rPr lang="nl-NL" baseline="0" dirty="0" err="1" smtClean="0"/>
              <a:t>Betekenisbvolle</a:t>
            </a:r>
            <a:r>
              <a:rPr lang="nl-NL" baseline="0" dirty="0" smtClean="0"/>
              <a:t> context, </a:t>
            </a:r>
            <a:r>
              <a:rPr lang="nl-NL" baseline="0" dirty="0" err="1" smtClean="0"/>
              <a:t>Activated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learning</a:t>
            </a:r>
            <a:r>
              <a:rPr lang="nl-NL" baseline="0" dirty="0" smtClean="0"/>
              <a:t>)\</a:t>
            </a:r>
          </a:p>
          <a:p>
            <a:r>
              <a:rPr lang="nl-NL" baseline="0" dirty="0" smtClean="0"/>
              <a:t>#6 </a:t>
            </a:r>
            <a:r>
              <a:rPr lang="nl-NL" baseline="0" dirty="0" err="1" smtClean="0"/>
              <a:t>Flexibile</a:t>
            </a:r>
            <a:r>
              <a:rPr lang="nl-NL" baseline="0" dirty="0" smtClean="0"/>
              <a:t> leerruimte (</a:t>
            </a:r>
            <a:r>
              <a:rPr lang="nl-NL" baseline="0" dirty="0" err="1" smtClean="0"/>
              <a:t>Felicibility</a:t>
            </a:r>
            <a:r>
              <a:rPr lang="nl-NL" baseline="0" dirty="0" smtClean="0"/>
              <a:t>)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C8A92-44C4-4E2A-B63F-365C1567629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6704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580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605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63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009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22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5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mtClean="0"/>
              <a:t>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646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#2 </a:t>
            </a:r>
            <a:r>
              <a:rPr lang="nl-NL" dirty="0" err="1" smtClean="0"/>
              <a:t>Selfmanagement</a:t>
            </a:r>
            <a:r>
              <a:rPr lang="nl-NL" dirty="0" smtClean="0"/>
              <a:t>  (</a:t>
            </a:r>
            <a:r>
              <a:rPr lang="nl-NL" dirty="0" err="1" smtClean="0"/>
              <a:t>ownership</a:t>
            </a:r>
            <a:r>
              <a:rPr lang="nl-NL" dirty="0" smtClean="0"/>
              <a:t>)</a:t>
            </a:r>
          </a:p>
          <a:p>
            <a:r>
              <a:rPr lang="nl-NL" dirty="0" smtClean="0"/>
              <a:t>#4 </a:t>
            </a:r>
            <a:r>
              <a:rPr lang="nl-NL" dirty="0" err="1" smtClean="0"/>
              <a:t>Hybrid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Anything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goes</a:t>
            </a:r>
            <a:r>
              <a:rPr lang="nl-NL" baseline="0" dirty="0" smtClean="0"/>
              <a:t>)</a:t>
            </a:r>
          </a:p>
          <a:p>
            <a:r>
              <a:rPr lang="nl-NL" baseline="0" dirty="0" smtClean="0"/>
              <a:t>#5 Actie en deling (</a:t>
            </a:r>
            <a:r>
              <a:rPr lang="nl-NL" baseline="0" dirty="0" err="1" smtClean="0"/>
              <a:t>Betekenisbvolle</a:t>
            </a:r>
            <a:r>
              <a:rPr lang="nl-NL" baseline="0" dirty="0" smtClean="0"/>
              <a:t> context, </a:t>
            </a:r>
            <a:r>
              <a:rPr lang="nl-NL" baseline="0" dirty="0" err="1" smtClean="0"/>
              <a:t>Activated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learning</a:t>
            </a:r>
            <a:r>
              <a:rPr lang="nl-NL" baseline="0" dirty="0" smtClean="0"/>
              <a:t>)\</a:t>
            </a:r>
          </a:p>
          <a:p>
            <a:r>
              <a:rPr lang="nl-NL" baseline="0" dirty="0" smtClean="0"/>
              <a:t>#6 </a:t>
            </a:r>
            <a:r>
              <a:rPr lang="nl-NL" baseline="0" dirty="0" err="1" smtClean="0"/>
              <a:t>Flexibile</a:t>
            </a:r>
            <a:r>
              <a:rPr lang="nl-NL" baseline="0" dirty="0" smtClean="0"/>
              <a:t> leerruimte (</a:t>
            </a:r>
            <a:r>
              <a:rPr lang="nl-NL" baseline="0" dirty="0" err="1" smtClean="0"/>
              <a:t>Felicibility</a:t>
            </a:r>
            <a:r>
              <a:rPr lang="nl-NL" baseline="0" dirty="0" smtClean="0"/>
              <a:t>)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C8A92-44C4-4E2A-B63F-365C1567629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2476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#1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Urgentie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Probleem</a:t>
            </a:r>
            <a:r>
              <a:rPr lang="en-US" baseline="0" dirty="0" smtClean="0"/>
              <a:t>  (Why learn)</a:t>
            </a:r>
          </a:p>
          <a:p>
            <a:r>
              <a:rPr lang="en-US" baseline="0" dirty="0" smtClean="0"/>
              <a:t>#2 </a:t>
            </a:r>
            <a:r>
              <a:rPr lang="en-US" baseline="0" dirty="0" err="1" smtClean="0"/>
              <a:t>Selfmanagement</a:t>
            </a:r>
            <a:r>
              <a:rPr lang="en-US" baseline="0" dirty="0" smtClean="0"/>
              <a:t> &amp; Learning </a:t>
            </a:r>
            <a:r>
              <a:rPr lang="en-US" baseline="0" dirty="0" err="1" smtClean="0"/>
              <a:t>Agenty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Eigenaarschap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autonomie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6153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687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Zelfsturing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5545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#1 </a:t>
            </a:r>
            <a:r>
              <a:rPr lang="en-US" dirty="0" err="1" smtClean="0"/>
              <a:t>Urgentie</a:t>
            </a:r>
            <a:r>
              <a:rPr lang="en-US" dirty="0" smtClean="0"/>
              <a:t> </a:t>
            </a:r>
            <a:r>
              <a:rPr lang="en-US" dirty="0" err="1" smtClean="0"/>
              <a:t>Hiaat</a:t>
            </a:r>
            <a:r>
              <a:rPr lang="en-US" dirty="0" smtClean="0"/>
              <a:t> </a:t>
            </a:r>
            <a:r>
              <a:rPr lang="en-US" dirty="0" err="1" smtClean="0"/>
              <a:t>Probleem</a:t>
            </a:r>
            <a:r>
              <a:rPr lang="en-US" dirty="0" smtClean="0"/>
              <a:t>   (Why learn)</a:t>
            </a:r>
          </a:p>
          <a:p>
            <a:r>
              <a:rPr lang="en-US" dirty="0" smtClean="0"/>
              <a:t>#3 </a:t>
            </a:r>
            <a:r>
              <a:rPr lang="en-US" dirty="0" err="1" smtClean="0"/>
              <a:t>Cooperatie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interactie</a:t>
            </a:r>
            <a:r>
              <a:rPr lang="en-US" baseline="0" dirty="0" smtClean="0"/>
              <a:t> en coaching (</a:t>
            </a:r>
            <a:r>
              <a:rPr lang="en-US" baseline="0" dirty="0" err="1" smtClean="0"/>
              <a:t>betekenisvolle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dialoog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#5 </a:t>
            </a:r>
            <a:r>
              <a:rPr lang="en-US" baseline="0" dirty="0" err="1" smtClean="0"/>
              <a:t>Actie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deling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betenisvolle</a:t>
            </a:r>
            <a:r>
              <a:rPr lang="en-US" baseline="0" dirty="0" smtClean="0"/>
              <a:t> context)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995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7726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0477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68715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502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 smtClean="0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8BA31E-1C36-43E1-AAC3-CCB77E75524B}" type="slidenum">
              <a:rPr lang="nl-NL" altLang="nl-NL" sz="1200" b="0" smtClean="0"/>
              <a:pPr/>
              <a:t>4</a:t>
            </a:fld>
            <a:endParaRPr lang="nl-NL" altLang="nl-NL" sz="1200" b="0" smtClean="0"/>
          </a:p>
        </p:txBody>
      </p:sp>
    </p:spTree>
    <p:extLst>
      <p:ext uri="{BB962C8B-B14F-4D97-AF65-F5344CB8AC3E}">
        <p14:creationId xmlns:p14="http://schemas.microsoft.com/office/powerpoint/2010/main" val="7380261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99051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32656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6737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65926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6015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16061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#7 Assessment as part</a:t>
            </a:r>
            <a:r>
              <a:rPr lang="en-US" baseline="0" dirty="0" smtClean="0"/>
              <a:t> of learning (</a:t>
            </a:r>
            <a:r>
              <a:rPr lang="en-US" baseline="0" dirty="0" err="1" smtClean="0"/>
              <a:t>Longitudinaal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toetsen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46920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Gevolg</a:t>
            </a:r>
            <a:r>
              <a:rPr lang="en-US" dirty="0" smtClean="0"/>
              <a:t>: </a:t>
            </a:r>
            <a:r>
              <a:rPr lang="en-US" dirty="0" err="1" smtClean="0"/>
              <a:t>vierkant</a:t>
            </a:r>
            <a:r>
              <a:rPr lang="en-US" dirty="0" smtClean="0"/>
              <a:t> rooster. </a:t>
            </a:r>
            <a:r>
              <a:rPr lang="en-US" dirty="0" err="1" smtClean="0"/>
              <a:t>Foto’s</a:t>
            </a:r>
            <a:r>
              <a:rPr lang="en-US" dirty="0" smtClean="0"/>
              <a:t> </a:t>
            </a:r>
            <a:r>
              <a:rPr lang="en-US" dirty="0" err="1" smtClean="0"/>
              <a:t>lokalen</a:t>
            </a:r>
            <a:r>
              <a:rPr lang="en-US" dirty="0" smtClean="0"/>
              <a:t>. </a:t>
            </a:r>
            <a:r>
              <a:rPr lang="en-US" dirty="0" err="1" smtClean="0"/>
              <a:t>Betekenis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</a:t>
            </a:r>
            <a:r>
              <a:rPr lang="en-US" baseline="0" dirty="0" smtClean="0"/>
              <a:t> les… Eigen </a:t>
            </a:r>
            <a:r>
              <a:rPr lang="en-US" baseline="0" dirty="0" err="1" smtClean="0"/>
              <a:t>niveau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4496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Gevolg</a:t>
            </a:r>
            <a:r>
              <a:rPr lang="en-US" dirty="0" smtClean="0"/>
              <a:t>: </a:t>
            </a:r>
            <a:r>
              <a:rPr lang="en-US" dirty="0" err="1" smtClean="0"/>
              <a:t>vierkant</a:t>
            </a:r>
            <a:r>
              <a:rPr lang="en-US" dirty="0" smtClean="0"/>
              <a:t> rooster. </a:t>
            </a:r>
            <a:r>
              <a:rPr lang="en-US" dirty="0" err="1" smtClean="0"/>
              <a:t>Foto’s</a:t>
            </a:r>
            <a:r>
              <a:rPr lang="en-US" dirty="0" smtClean="0"/>
              <a:t> </a:t>
            </a:r>
            <a:r>
              <a:rPr lang="en-US" dirty="0" err="1" smtClean="0"/>
              <a:t>lokalen</a:t>
            </a:r>
            <a:r>
              <a:rPr lang="en-US" dirty="0" smtClean="0"/>
              <a:t>. </a:t>
            </a:r>
            <a:r>
              <a:rPr lang="en-US" dirty="0" err="1" smtClean="0"/>
              <a:t>Betekenis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vol</a:t>
            </a:r>
            <a:r>
              <a:rPr lang="en-US" baseline="0" dirty="0" smtClean="0"/>
              <a:t> les… Eigen </a:t>
            </a:r>
            <a:r>
              <a:rPr lang="en-US" baseline="0" dirty="0" err="1" smtClean="0"/>
              <a:t>niveau</a:t>
            </a:r>
            <a:endParaRPr lang="en-US" baseline="0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4922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Kennis</a:t>
            </a:r>
            <a:r>
              <a:rPr lang="en-US" dirty="0" smtClean="0"/>
              <a:t> dossier </a:t>
            </a:r>
          </a:p>
          <a:p>
            <a:endParaRPr lang="en-US" dirty="0" smtClean="0"/>
          </a:p>
          <a:p>
            <a:r>
              <a:rPr lang="en-US" dirty="0" err="1" smtClean="0"/>
              <a:t>Filmpje</a:t>
            </a:r>
            <a:r>
              <a:rPr lang="en-US" smtClean="0"/>
              <a:t> 4.30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4201-55E7-49B0-8AB1-CDBEC734BA4B}" type="slidenum">
              <a:rPr lang="nl-NL" smtClean="0"/>
              <a:pPr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5832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dirty="0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ADF0E2-9C67-4245-A206-9A9D6EDC6C20}" type="slidenum">
              <a:rPr lang="nl-NL" sz="1200" b="0" smtClean="0">
                <a:solidFill>
                  <a:prstClr val="black"/>
                </a:solidFill>
              </a:rPr>
              <a:pPr eaLnBrk="1" hangingPunct="1"/>
              <a:t>5</a:t>
            </a:fld>
            <a:endParaRPr lang="nl-NL" sz="1200" b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267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 smtClean="0"/>
              <a:t>Information</a:t>
            </a:r>
            <a:r>
              <a:rPr lang="nl-NL" baseline="0" dirty="0" smtClean="0"/>
              <a:t> as commodity</a:t>
            </a:r>
          </a:p>
          <a:p>
            <a:pPr marL="171450" indent="-171450">
              <a:buFontTx/>
              <a:buChar char="-"/>
            </a:pPr>
            <a:r>
              <a:rPr lang="nl-NL" dirty="0" err="1" smtClean="0"/>
              <a:t>Self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endParaRPr lang="nl-NL" dirty="0" smtClean="0"/>
          </a:p>
          <a:p>
            <a:pPr marL="171450" indent="-171450">
              <a:buFontTx/>
              <a:buChar char="-"/>
            </a:pPr>
            <a:r>
              <a:rPr lang="nl-NL" dirty="0" err="1" smtClean="0"/>
              <a:t>Ownership</a:t>
            </a:r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#2 </a:t>
            </a:r>
            <a:r>
              <a:rPr lang="nl-NL" dirty="0" err="1" smtClean="0"/>
              <a:t>Selfmanagement</a:t>
            </a:r>
            <a:r>
              <a:rPr lang="nl-NL" dirty="0" smtClean="0"/>
              <a:t>  (</a:t>
            </a:r>
            <a:r>
              <a:rPr lang="nl-NL" dirty="0" err="1" smtClean="0"/>
              <a:t>ownership</a:t>
            </a:r>
            <a:r>
              <a:rPr lang="nl-NL" dirty="0" smtClean="0"/>
              <a:t>)</a:t>
            </a:r>
          </a:p>
          <a:p>
            <a:r>
              <a:rPr lang="nl-NL" dirty="0" smtClean="0"/>
              <a:t>#4 </a:t>
            </a:r>
            <a:r>
              <a:rPr lang="nl-NL" dirty="0" err="1" smtClean="0"/>
              <a:t>Hybrid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r>
              <a:rPr lang="nl-NL" baseline="0" dirty="0" smtClean="0"/>
              <a:t> (</a:t>
            </a:r>
            <a:r>
              <a:rPr lang="nl-NL" baseline="0" dirty="0" err="1" smtClean="0"/>
              <a:t>Anything</a:t>
            </a:r>
            <a:r>
              <a:rPr lang="nl-NL" baseline="0" dirty="0" smtClean="0"/>
              <a:t> </a:t>
            </a:r>
            <a:r>
              <a:rPr lang="nl-NL" baseline="0" dirty="0" err="1" smtClean="0"/>
              <a:t>goes</a:t>
            </a:r>
            <a:r>
              <a:rPr lang="nl-NL" baseline="0" dirty="0" smtClean="0"/>
              <a:t>)</a:t>
            </a:r>
          </a:p>
          <a:p>
            <a:r>
              <a:rPr lang="nl-NL" baseline="0" dirty="0" smtClean="0"/>
              <a:t>#5 Actie en deling (</a:t>
            </a:r>
            <a:r>
              <a:rPr lang="nl-NL" baseline="0" dirty="0" err="1" smtClean="0"/>
              <a:t>Betekenisbvolle</a:t>
            </a:r>
            <a:r>
              <a:rPr lang="nl-NL" baseline="0" dirty="0" smtClean="0"/>
              <a:t> context, </a:t>
            </a:r>
            <a:r>
              <a:rPr lang="nl-NL" baseline="0" dirty="0" err="1" smtClean="0"/>
              <a:t>Activated</a:t>
            </a:r>
            <a:r>
              <a:rPr lang="nl-NL" baseline="0" dirty="0" smtClean="0"/>
              <a:t> </a:t>
            </a:r>
            <a:r>
              <a:rPr lang="nl-NL" baseline="0" dirty="0" err="1" smtClean="0"/>
              <a:t>learning</a:t>
            </a:r>
            <a:r>
              <a:rPr lang="nl-NL" baseline="0" dirty="0" smtClean="0"/>
              <a:t>)\</a:t>
            </a:r>
          </a:p>
          <a:p>
            <a:r>
              <a:rPr lang="nl-NL" baseline="0" dirty="0" smtClean="0"/>
              <a:t>#6 </a:t>
            </a:r>
            <a:r>
              <a:rPr lang="nl-NL" baseline="0" dirty="0" err="1" smtClean="0"/>
              <a:t>Flexibile</a:t>
            </a:r>
            <a:r>
              <a:rPr lang="nl-NL" baseline="0" dirty="0" smtClean="0"/>
              <a:t> leerruimte (</a:t>
            </a:r>
            <a:r>
              <a:rPr lang="nl-NL" baseline="0" dirty="0" err="1" smtClean="0"/>
              <a:t>Felicibility</a:t>
            </a:r>
            <a:r>
              <a:rPr lang="nl-NL" baseline="0" dirty="0" smtClean="0"/>
              <a:t>)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C8A92-44C4-4E2A-B63F-365C15676293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9428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C2852-F31F-42FE-87B7-D98424BCAD3D}" type="slidenum">
              <a:rPr lang="nl-NL" smtClean="0"/>
              <a:pPr eaLnBrk="1" hangingPunct="1"/>
              <a:t>52</a:t>
            </a:fld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8162106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dirty="0" smtClean="0"/>
              <a:t>#2 </a:t>
            </a:r>
            <a:r>
              <a:rPr lang="nl-NL" dirty="0" err="1" smtClean="0"/>
              <a:t>selfmanagement</a:t>
            </a:r>
            <a:r>
              <a:rPr lang="nl-NL" dirty="0" smtClean="0"/>
              <a:t> (</a:t>
            </a:r>
            <a:r>
              <a:rPr lang="nl-NL" dirty="0" err="1" smtClean="0"/>
              <a:t>Ownership</a:t>
            </a:r>
            <a:r>
              <a:rPr lang="nl-NL" dirty="0" smtClean="0"/>
              <a:t>)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C2852-F31F-42FE-87B7-D98424BCAD3D}" type="slidenum">
              <a:rPr lang="nl-NL" smtClean="0"/>
              <a:pPr eaLnBrk="1" hangingPunct="1"/>
              <a:t>53</a:t>
            </a:fld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2409940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9C2852-F31F-42FE-87B7-D98424BCAD3D}" type="slidenum">
              <a:rPr lang="nl-NL" smtClean="0"/>
              <a:pPr eaLnBrk="1" hangingPunct="1"/>
              <a:t>54</a:t>
            </a:fld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3708812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KAL, Betekenisvolle context</a:t>
            </a:r>
          </a:p>
          <a:p>
            <a:r>
              <a:rPr lang="nl-NL" dirty="0" smtClean="0"/>
              <a:t>#4 </a:t>
            </a:r>
            <a:r>
              <a:rPr lang="nl-NL" dirty="0" err="1" smtClean="0"/>
              <a:t>Hybrid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endParaRPr lang="nl-NL" dirty="0" smtClean="0"/>
          </a:p>
          <a:p>
            <a:r>
              <a:rPr lang="nl-NL" dirty="0" smtClean="0"/>
              <a:t>#3 Cooperation </a:t>
            </a:r>
            <a:r>
              <a:rPr lang="nl-NL" dirty="0" err="1" smtClean="0"/>
              <a:t>interaction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coaching (Betekenisvolle</a:t>
            </a:r>
            <a:r>
              <a:rPr lang="nl-NL" baseline="0" dirty="0" smtClean="0"/>
              <a:t> dialoog en coaching)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61958-4058-40E8-A45A-F69FB756421F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4808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3550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60682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1903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944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911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4CBC9-16D0-423A-AEDA-F96EF905431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188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dirty="0" smtClean="0">
              <a:latin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8BA31E-1C36-43E1-AAC3-CCB77E75524B}" type="slidenum">
              <a:rPr lang="nl-NL" altLang="nl-NL" sz="1200" b="0" smtClean="0"/>
              <a:pPr/>
              <a:t>8</a:t>
            </a:fld>
            <a:endParaRPr lang="nl-NL" altLang="nl-NL" sz="1200" b="0" smtClean="0"/>
          </a:p>
        </p:txBody>
      </p:sp>
    </p:spTree>
    <p:extLst>
      <p:ext uri="{BB962C8B-B14F-4D97-AF65-F5344CB8AC3E}">
        <p14:creationId xmlns:p14="http://schemas.microsoft.com/office/powerpoint/2010/main" val="27953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17A09-39FE-487C-863F-8C49A6F65B48}" type="slidenum">
              <a:rPr lang="nl-NL" smtClean="0"/>
              <a:pPr/>
              <a:t>9</a:t>
            </a:fld>
            <a:endParaRPr lang="nl-NL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00178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97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4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8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7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66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5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7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4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4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68.jpe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gif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gi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png"/><Relationship Id="rId20" Type="http://schemas.openxmlformats.org/officeDocument/2006/relationships/image" Target="../media/image93.gif"/><Relationship Id="rId21" Type="http://schemas.openxmlformats.org/officeDocument/2006/relationships/image" Target="../media/image94.gif"/><Relationship Id="rId10" Type="http://schemas.openxmlformats.org/officeDocument/2006/relationships/image" Target="../media/image83.gif"/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gif"/><Relationship Id="rId14" Type="http://schemas.openxmlformats.org/officeDocument/2006/relationships/image" Target="../media/image87.png"/><Relationship Id="rId15" Type="http://schemas.openxmlformats.org/officeDocument/2006/relationships/image" Target="../media/image88.gif"/><Relationship Id="rId16" Type="http://schemas.openxmlformats.org/officeDocument/2006/relationships/image" Target="../media/image89.gif"/><Relationship Id="rId17" Type="http://schemas.openxmlformats.org/officeDocument/2006/relationships/image" Target="../media/image90.gif"/><Relationship Id="rId18" Type="http://schemas.openxmlformats.org/officeDocument/2006/relationships/image" Target="../media/image91.gif"/><Relationship Id="rId19" Type="http://schemas.openxmlformats.org/officeDocument/2006/relationships/image" Target="../media/image9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gif"/><Relationship Id="rId7" Type="http://schemas.openxmlformats.org/officeDocument/2006/relationships/image" Target="../media/image80.png"/><Relationship Id="rId8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3.gif"/><Relationship Id="rId21" Type="http://schemas.openxmlformats.org/officeDocument/2006/relationships/image" Target="../media/image94.gif"/><Relationship Id="rId22" Type="http://schemas.openxmlformats.org/officeDocument/2006/relationships/image" Target="../media/image95.gif"/><Relationship Id="rId23" Type="http://schemas.openxmlformats.org/officeDocument/2006/relationships/image" Target="../media/image96.png"/><Relationship Id="rId24" Type="http://schemas.openxmlformats.org/officeDocument/2006/relationships/image" Target="../media/image97.gif"/><Relationship Id="rId25" Type="http://schemas.openxmlformats.org/officeDocument/2006/relationships/image" Target="../media/image98.gif"/><Relationship Id="rId26" Type="http://schemas.openxmlformats.org/officeDocument/2006/relationships/image" Target="../media/image10.gif"/><Relationship Id="rId27" Type="http://schemas.openxmlformats.org/officeDocument/2006/relationships/image" Target="../media/image99.gif"/><Relationship Id="rId28" Type="http://schemas.openxmlformats.org/officeDocument/2006/relationships/image" Target="../media/image100.gif"/><Relationship Id="rId29" Type="http://schemas.openxmlformats.org/officeDocument/2006/relationships/image" Target="../media/image101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30" Type="http://schemas.openxmlformats.org/officeDocument/2006/relationships/image" Target="../media/image45.gif"/><Relationship Id="rId31" Type="http://schemas.openxmlformats.org/officeDocument/2006/relationships/image" Target="../media/image102.gif"/><Relationship Id="rId32" Type="http://schemas.openxmlformats.org/officeDocument/2006/relationships/image" Target="../media/image103.gif"/><Relationship Id="rId9" Type="http://schemas.openxmlformats.org/officeDocument/2006/relationships/image" Target="../media/image82.png"/><Relationship Id="rId6" Type="http://schemas.openxmlformats.org/officeDocument/2006/relationships/image" Target="../media/image79.gif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33" Type="http://schemas.openxmlformats.org/officeDocument/2006/relationships/image" Target="../media/image104.gif"/><Relationship Id="rId34" Type="http://schemas.openxmlformats.org/officeDocument/2006/relationships/image" Target="../media/image105.gif"/><Relationship Id="rId35" Type="http://schemas.openxmlformats.org/officeDocument/2006/relationships/image" Target="../media/image106.gif"/><Relationship Id="rId36" Type="http://schemas.openxmlformats.org/officeDocument/2006/relationships/image" Target="../media/image62.png"/><Relationship Id="rId10" Type="http://schemas.openxmlformats.org/officeDocument/2006/relationships/image" Target="../media/image83.gif"/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gif"/><Relationship Id="rId14" Type="http://schemas.openxmlformats.org/officeDocument/2006/relationships/image" Target="../media/image87.png"/><Relationship Id="rId15" Type="http://schemas.openxmlformats.org/officeDocument/2006/relationships/image" Target="../media/image88.gif"/><Relationship Id="rId16" Type="http://schemas.openxmlformats.org/officeDocument/2006/relationships/image" Target="../media/image89.gif"/><Relationship Id="rId17" Type="http://schemas.openxmlformats.org/officeDocument/2006/relationships/image" Target="../media/image90.gif"/><Relationship Id="rId18" Type="http://schemas.openxmlformats.org/officeDocument/2006/relationships/image" Target="../media/image91.gif"/><Relationship Id="rId19" Type="http://schemas.openxmlformats.org/officeDocument/2006/relationships/image" Target="../media/image92.gif"/><Relationship Id="rId37" Type="http://schemas.openxmlformats.org/officeDocument/2006/relationships/image" Target="../media/image33.gif"/><Relationship Id="rId38" Type="http://schemas.openxmlformats.org/officeDocument/2006/relationships/image" Target="../media/image107.gif"/><Relationship Id="rId39" Type="http://schemas.openxmlformats.org/officeDocument/2006/relationships/image" Target="../media/image108.png"/><Relationship Id="rId40" Type="http://schemas.openxmlformats.org/officeDocument/2006/relationships/image" Target="../media/image109.gif"/><Relationship Id="rId41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jpe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8" Type="http://schemas.openxmlformats.org/officeDocument/2006/relationships/image" Target="../media/image115.png"/><Relationship Id="rId9" Type="http://schemas.openxmlformats.org/officeDocument/2006/relationships/image" Target="../media/image116.gif"/><Relationship Id="rId10" Type="http://schemas.openxmlformats.org/officeDocument/2006/relationships/image" Target="../media/image117.png"/><Relationship Id="rId11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4" Type="http://schemas.openxmlformats.org/officeDocument/2006/relationships/image" Target="../media/image120.gif"/><Relationship Id="rId5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gif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5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6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7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3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8.png"/><Relationship Id="rId5" Type="http://schemas.openxmlformats.org/officeDocument/2006/relationships/image" Target="../media/image132.gif"/><Relationship Id="rId6" Type="http://schemas.openxmlformats.org/officeDocument/2006/relationships/image" Target="../media/image134.png"/><Relationship Id="rId7" Type="http://schemas.openxmlformats.org/officeDocument/2006/relationships/image" Target="../media/image139.png"/><Relationship Id="rId8" Type="http://schemas.openxmlformats.org/officeDocument/2006/relationships/image" Target="../media/image133.png"/><Relationship Id="rId9" Type="http://schemas.openxmlformats.org/officeDocument/2006/relationships/image" Target="../media/image136.png"/><Relationship Id="rId10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33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Relationship Id="rId8" Type="http://schemas.openxmlformats.org/officeDocument/2006/relationships/image" Target="../media/image145.jpeg"/><Relationship Id="rId9" Type="http://schemas.openxmlformats.org/officeDocument/2006/relationships/image" Target="../media/image13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7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50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51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2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gif"/><Relationship Id="rId4" Type="http://schemas.openxmlformats.org/officeDocument/2006/relationships/image" Target="../media/image15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gif"/><Relationship Id="rId4" Type="http://schemas.openxmlformats.org/officeDocument/2006/relationships/image" Target="../media/image155.gif"/><Relationship Id="rId5" Type="http://schemas.openxmlformats.org/officeDocument/2006/relationships/image" Target="../media/image15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4" Type="http://schemas.openxmlformats.org/officeDocument/2006/relationships/image" Target="../media/image155.gif"/><Relationship Id="rId5" Type="http://schemas.openxmlformats.org/officeDocument/2006/relationships/image" Target="../media/image15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3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gif"/><Relationship Id="rId4" Type="http://schemas.openxmlformats.org/officeDocument/2006/relationships/image" Target="../media/image160.png"/><Relationship Id="rId5" Type="http://schemas.openxmlformats.org/officeDocument/2006/relationships/image" Target="../media/image13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gif"/><Relationship Id="rId4" Type="http://schemas.openxmlformats.org/officeDocument/2006/relationships/image" Target="../media/image162.png"/><Relationship Id="rId5" Type="http://schemas.openxmlformats.org/officeDocument/2006/relationships/image" Target="../media/image13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50" Type="http://schemas.openxmlformats.org/officeDocument/2006/relationships/image" Target="../media/image53.gif"/><Relationship Id="rId51" Type="http://schemas.openxmlformats.org/officeDocument/2006/relationships/image" Target="../media/image54.gif"/><Relationship Id="rId52" Type="http://schemas.openxmlformats.org/officeDocument/2006/relationships/image" Target="../media/image55.gif"/><Relationship Id="rId53" Type="http://schemas.openxmlformats.org/officeDocument/2006/relationships/image" Target="../media/image56.gif"/><Relationship Id="rId54" Type="http://schemas.openxmlformats.org/officeDocument/2006/relationships/image" Target="../media/image57.png"/><Relationship Id="rId55" Type="http://schemas.openxmlformats.org/officeDocument/2006/relationships/image" Target="../media/image58.png"/><Relationship Id="rId56" Type="http://schemas.openxmlformats.org/officeDocument/2006/relationships/image" Target="../media/image59.gif"/><Relationship Id="rId57" Type="http://schemas.openxmlformats.org/officeDocument/2006/relationships/image" Target="../media/image60.gif"/><Relationship Id="rId58" Type="http://schemas.openxmlformats.org/officeDocument/2006/relationships/image" Target="../media/image61.gif"/><Relationship Id="rId59" Type="http://schemas.openxmlformats.org/officeDocument/2006/relationships/image" Target="../media/image62.png"/><Relationship Id="rId40" Type="http://schemas.openxmlformats.org/officeDocument/2006/relationships/image" Target="../media/image43.gif"/><Relationship Id="rId41" Type="http://schemas.openxmlformats.org/officeDocument/2006/relationships/image" Target="../media/image44.gif"/><Relationship Id="rId42" Type="http://schemas.openxmlformats.org/officeDocument/2006/relationships/image" Target="../media/image45.gif"/><Relationship Id="rId43" Type="http://schemas.openxmlformats.org/officeDocument/2006/relationships/image" Target="../media/image46.gif"/><Relationship Id="rId44" Type="http://schemas.openxmlformats.org/officeDocument/2006/relationships/image" Target="../media/image47.gif"/><Relationship Id="rId45" Type="http://schemas.openxmlformats.org/officeDocument/2006/relationships/image" Target="../media/image48.gif"/><Relationship Id="rId46" Type="http://schemas.openxmlformats.org/officeDocument/2006/relationships/image" Target="../media/image49.gif"/><Relationship Id="rId47" Type="http://schemas.openxmlformats.org/officeDocument/2006/relationships/image" Target="../media/image50.gif"/><Relationship Id="rId48" Type="http://schemas.openxmlformats.org/officeDocument/2006/relationships/image" Target="../media/image51.gif"/><Relationship Id="rId49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30" Type="http://schemas.openxmlformats.org/officeDocument/2006/relationships/hyperlink" Target="http://www.youtube.com/watch?v=_d6KuiuteIA&amp;nomobile=1" TargetMode="External"/><Relationship Id="rId31" Type="http://schemas.openxmlformats.org/officeDocument/2006/relationships/image" Target="../media/image34.gif"/><Relationship Id="rId32" Type="http://schemas.openxmlformats.org/officeDocument/2006/relationships/image" Target="../media/image35.gif"/><Relationship Id="rId33" Type="http://schemas.openxmlformats.org/officeDocument/2006/relationships/image" Target="../media/image36.gif"/><Relationship Id="rId34" Type="http://schemas.openxmlformats.org/officeDocument/2006/relationships/image" Target="../media/image37.gif"/><Relationship Id="rId35" Type="http://schemas.openxmlformats.org/officeDocument/2006/relationships/image" Target="../media/image38.gif"/><Relationship Id="rId36" Type="http://schemas.openxmlformats.org/officeDocument/2006/relationships/image" Target="../media/image39.gif"/><Relationship Id="rId37" Type="http://schemas.openxmlformats.org/officeDocument/2006/relationships/image" Target="../media/image40.gif"/><Relationship Id="rId38" Type="http://schemas.openxmlformats.org/officeDocument/2006/relationships/image" Target="../media/image41.gif"/><Relationship Id="rId39" Type="http://schemas.openxmlformats.org/officeDocument/2006/relationships/image" Target="../media/image42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5" Type="http://schemas.openxmlformats.org/officeDocument/2006/relationships/image" Target="../media/image29.png"/><Relationship Id="rId26" Type="http://schemas.openxmlformats.org/officeDocument/2006/relationships/image" Target="../media/image30.png"/><Relationship Id="rId27" Type="http://schemas.openxmlformats.org/officeDocument/2006/relationships/image" Target="../media/image31.gif"/><Relationship Id="rId28" Type="http://schemas.openxmlformats.org/officeDocument/2006/relationships/image" Target="../media/image32.png"/><Relationship Id="rId29" Type="http://schemas.openxmlformats.org/officeDocument/2006/relationships/image" Target="../media/image33.gif"/><Relationship Id="rId60" Type="http://schemas.openxmlformats.org/officeDocument/2006/relationships/image" Target="../media/image6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gif"/><Relationship Id="rId5" Type="http://schemas.openxmlformats.org/officeDocument/2006/relationships/image" Target="../media/image132.gif"/><Relationship Id="rId6" Type="http://schemas.openxmlformats.org/officeDocument/2006/relationships/image" Target="../media/image165.emf"/><Relationship Id="rId7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9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67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gif"/><Relationship Id="rId4" Type="http://schemas.openxmlformats.org/officeDocument/2006/relationships/image" Target="../media/image16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4" Type="http://schemas.openxmlformats.org/officeDocument/2006/relationships/image" Target="../media/image122.gif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emf"/><Relationship Id="rId8" Type="http://schemas.openxmlformats.org/officeDocument/2006/relationships/image" Target="../media/image174.emf"/><Relationship Id="rId9" Type="http://schemas.openxmlformats.org/officeDocument/2006/relationships/image" Target="../media/image175.emf"/><Relationship Id="rId10" Type="http://schemas.openxmlformats.org/officeDocument/2006/relationships/image" Target="../media/image17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4.emf"/><Relationship Id="rId12" Type="http://schemas.openxmlformats.org/officeDocument/2006/relationships/image" Target="../media/image163.jpeg"/><Relationship Id="rId13" Type="http://schemas.openxmlformats.org/officeDocument/2006/relationships/image" Target="../media/image1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77.emf"/><Relationship Id="rId4" Type="http://schemas.openxmlformats.org/officeDocument/2006/relationships/image" Target="../media/image178.emf"/><Relationship Id="rId5" Type="http://schemas.openxmlformats.org/officeDocument/2006/relationships/image" Target="../media/image179.emf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emf"/><Relationship Id="rId9" Type="http://schemas.openxmlformats.org/officeDocument/2006/relationships/image" Target="../media/image183.gif"/><Relationship Id="rId10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k9dL-2A3Jw&amp;list=PL3kdgsaRnKXXm844OjDhBx1QYT9t5IcLx" TargetMode="External"/><Relationship Id="rId4" Type="http://schemas.openxmlformats.org/officeDocument/2006/relationships/hyperlink" Target="https://www.youtube.com/watch?v=xYLg2vN3jLA" TargetMode="External"/><Relationship Id="rId5" Type="http://schemas.openxmlformats.org/officeDocument/2006/relationships/hyperlink" Target="https://www.youtube.com/watch?v=1-mop3VCNp4" TargetMode="External"/><Relationship Id="rId6" Type="http://schemas.openxmlformats.org/officeDocument/2006/relationships/hyperlink" Target="https://www.youtube.com/watch?v=0tNZEkSwxMA" TargetMode="External"/><Relationship Id="rId7" Type="http://schemas.openxmlformats.org/officeDocument/2006/relationships/hyperlink" Target="https://www.youtube.com/watch?v=cW4nYyP5ebA&amp;t=171s" TargetMode="External"/><Relationship Id="rId8" Type="http://schemas.openxmlformats.org/officeDocument/2006/relationships/hyperlink" Target="https://www.youtube.com/watch?v=dB8EKqjP4jQ" TargetMode="External"/><Relationship Id="rId9" Type="http://schemas.openxmlformats.org/officeDocument/2006/relationships/hyperlink" Target="https://www.youtube.com/watch?v=0fXA4vh5Sj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533400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4400" b="1" i="1" dirty="0" err="1" smtClean="0">
                <a:solidFill>
                  <a:srgbClr val="A20000"/>
                </a:solidFill>
                <a:latin typeface="Times New Roman" pitchFamily="18" charset="0"/>
                <a:cs typeface="Times New Roman" pitchFamily="18" charset="0"/>
              </a:rPr>
              <a:t>Ericsls</a:t>
            </a:r>
            <a:endParaRPr lang="en-US" sz="4400" b="1" i="1" dirty="0">
              <a:solidFill>
                <a:srgbClr val="A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087395"/>
            <a:ext cx="2590800" cy="37867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39704" y="6541939"/>
            <a:ext cx="1164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Hogeschool ICT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23157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5" descr="D:\Work\IFONTYS 2.0\Didactiek\class1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834">
            <a:off x="5877589" y="1855843"/>
            <a:ext cx="5872735" cy="3641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6810"/>
            <a:ext cx="5638800" cy="3734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040860"/>
            <a:ext cx="904685" cy="813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985" y="4800600"/>
            <a:ext cx="969228" cy="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748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2400" y="6139647"/>
            <a:ext cx="407515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A50021"/>
                </a:solidFill>
                <a:latin typeface="Times New Roman" pitchFamily="18" charset="0"/>
              </a:rPr>
              <a:t>Mass production </a:t>
            </a:r>
            <a:r>
              <a:rPr lang="en-US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of knowledge</a:t>
            </a:r>
          </a:p>
          <a:p>
            <a:pPr algn="ctr"/>
            <a:endParaRPr lang="en-US" sz="1000" b="1" i="1" dirty="0">
              <a:solidFill>
                <a:srgbClr val="A50021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3" y="1780652"/>
            <a:ext cx="3920444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312">
            <a:off x="4221696" y="2551032"/>
            <a:ext cx="4067241" cy="2693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68">
            <a:off x="7382303" y="3304652"/>
            <a:ext cx="3839250" cy="25323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132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52400"/>
            <a:ext cx="975360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93FFD8"/>
                </a:solidFill>
                <a:latin typeface="VenetiaMonitor" panose="020B0500000000000000" pitchFamily="34" charset="0"/>
              </a:rPr>
              <a:t>Current date is Tue 1-01-1980</a:t>
            </a:r>
          </a:p>
          <a:p>
            <a:r>
              <a:rPr lang="en-US" sz="1400" b="1" dirty="0">
                <a:solidFill>
                  <a:srgbClr val="93FFD8"/>
                </a:solidFill>
                <a:latin typeface="VenetiaMonitor" panose="020B0500000000000000" pitchFamily="34" charset="0"/>
              </a:rPr>
              <a:t>Enter new date (mm-</a:t>
            </a:r>
            <a:r>
              <a:rPr lang="en-US" sz="1400" b="1" dirty="0" err="1">
                <a:solidFill>
                  <a:srgbClr val="93FFD8"/>
                </a:solidFill>
                <a:latin typeface="VenetiaMonitor" panose="020B0500000000000000" pitchFamily="34" charset="0"/>
              </a:rPr>
              <a:t>dd</a:t>
            </a:r>
            <a:r>
              <a:rPr lang="en-US" sz="1400" b="1" dirty="0">
                <a:solidFill>
                  <a:srgbClr val="93FFD8"/>
                </a:solidFill>
                <a:latin typeface="VenetiaMonitor" panose="020B0500000000000000" pitchFamily="34" charset="0"/>
              </a:rPr>
              <a:t>-</a:t>
            </a:r>
            <a:r>
              <a:rPr lang="en-US" sz="1400" b="1" dirty="0" err="1">
                <a:solidFill>
                  <a:srgbClr val="93FFD8"/>
                </a:solidFill>
                <a:latin typeface="VenetiaMonitor" panose="020B0500000000000000" pitchFamily="34" charset="0"/>
              </a:rPr>
              <a:t>yy</a:t>
            </a:r>
            <a:r>
              <a:rPr lang="en-US" sz="1400" b="1" dirty="0">
                <a:solidFill>
                  <a:srgbClr val="93FFD8"/>
                </a:solidFill>
                <a:latin typeface="VenetiaMonitor" panose="020B0500000000000000" pitchFamily="34" charset="0"/>
              </a:rPr>
              <a:t>):</a:t>
            </a:r>
            <a:fld id="{5E778574-44E2-4365-8ED0-420FEF4190FB}" type="datetime1">
              <a:rPr lang="nl-NL" sz="1400" b="1">
                <a:solidFill>
                  <a:srgbClr val="93FFD8"/>
                </a:solidFill>
                <a:latin typeface="VenetiaMonitor" panose="020B0500000000000000" pitchFamily="34" charset="0"/>
              </a:rPr>
              <a:pPr/>
              <a:t>10/04/17</a:t>
            </a:fld>
            <a:endParaRPr lang="en-US" sz="1400" b="1" dirty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r>
              <a:rPr lang="en-US" sz="1400" b="1" dirty="0">
                <a:solidFill>
                  <a:srgbClr val="93FFD8"/>
                </a:solidFill>
                <a:latin typeface="VenetiaMonitor" panose="020B0500000000000000" pitchFamily="34" charset="0"/>
              </a:rPr>
              <a:t>Current time is 0:11:08:87</a:t>
            </a:r>
          </a:p>
          <a:p>
            <a:r>
              <a:rPr lang="en-US" sz="1400" b="1" dirty="0">
                <a:solidFill>
                  <a:srgbClr val="93FFD8"/>
                </a:solidFill>
                <a:latin typeface="VenetiaMonitor" panose="020B0500000000000000" pitchFamily="34" charset="0"/>
              </a:rPr>
              <a:t>Enter new Time </a:t>
            </a:r>
            <a:fld id="{A5C77A77-6874-4316-8FD0-EF937222197C}" type="datetime13">
              <a:rPr lang="nl-NL" sz="1400" b="1">
                <a:solidFill>
                  <a:srgbClr val="93FFD8"/>
                </a:solidFill>
                <a:latin typeface="VenetiaMonitor" panose="020B0500000000000000" pitchFamily="34" charset="0"/>
              </a:rPr>
              <a:pPr/>
              <a:t>3:33:43 </a:t>
            </a:fld>
            <a:endParaRPr lang="en-US" sz="1400" b="1" dirty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endParaRPr lang="en-US" sz="1400" b="1" dirty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r>
              <a:rPr lang="en-US" sz="1400" b="1" dirty="0" smtClean="0">
                <a:solidFill>
                  <a:srgbClr val="93FFD8"/>
                </a:solidFill>
                <a:latin typeface="VenetiaMonitor" panose="020B0500000000000000" pitchFamily="34" charset="0"/>
              </a:rPr>
              <a:t>The IBM Personal Computer DOS</a:t>
            </a:r>
          </a:p>
          <a:p>
            <a:r>
              <a:rPr lang="en-US" sz="1400" b="1" dirty="0" smtClean="0">
                <a:solidFill>
                  <a:srgbClr val="93FFD8"/>
                </a:solidFill>
                <a:latin typeface="VenetiaMonitor" panose="020B0500000000000000" pitchFamily="34" charset="0"/>
              </a:rPr>
              <a:t>Version 1.00 (C)Copyright International Business Machines Corp 1981, 1986</a:t>
            </a:r>
          </a:p>
          <a:p>
            <a:r>
              <a:rPr lang="en-US" sz="1400" b="1" dirty="0">
                <a:solidFill>
                  <a:srgbClr val="93FFD8"/>
                </a:solidFill>
                <a:latin typeface="VenetiaMonitor" panose="020B0500000000000000" pitchFamily="34" charset="0"/>
              </a:rPr>
              <a:t> </a:t>
            </a:r>
            <a:r>
              <a:rPr lang="en-US" sz="1400" b="1" dirty="0" smtClean="0">
                <a:solidFill>
                  <a:srgbClr val="93FFD8"/>
                </a:solidFill>
                <a:latin typeface="VenetiaMonitor" panose="020B0500000000000000" pitchFamily="34" charset="0"/>
              </a:rPr>
              <a:t>            (C)Copyright Microsoft Corp 1981, 1986</a:t>
            </a:r>
          </a:p>
          <a:p>
            <a:endParaRPr lang="en-US" sz="1400" dirty="0" smtClean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endParaRPr lang="en-US" sz="1400" dirty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endParaRPr lang="en-US" sz="1400" b="1" dirty="0" smtClean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r>
              <a:rPr lang="en-US" sz="1400" b="1" dirty="0" smtClean="0">
                <a:solidFill>
                  <a:srgbClr val="93FFD8"/>
                </a:solidFill>
                <a:latin typeface="VenetiaMonitor" panose="020B0500000000000000" pitchFamily="34" charset="0"/>
              </a:rPr>
              <a:t>A&gt;</a:t>
            </a:r>
          </a:p>
          <a:p>
            <a:r>
              <a:rPr lang="en-US" sz="1400" b="1" dirty="0" smtClean="0">
                <a:solidFill>
                  <a:srgbClr val="93FFD8"/>
                </a:solidFill>
                <a:latin typeface="VenetiaMonitor" panose="020B0500000000000000" pitchFamily="34" charset="0"/>
              </a:rPr>
              <a:t>A&gt; Context change is exponential! </a:t>
            </a:r>
          </a:p>
          <a:p>
            <a:r>
              <a:rPr lang="en-US" sz="1400" b="1" dirty="0" smtClean="0">
                <a:solidFill>
                  <a:srgbClr val="93FFD8"/>
                </a:solidFill>
                <a:latin typeface="VenetiaMonitor" panose="020B0500000000000000" pitchFamily="34" charset="0"/>
              </a:rPr>
              <a:t>A&gt;</a:t>
            </a:r>
          </a:p>
          <a:p>
            <a:r>
              <a:rPr lang="en-US" sz="1400" b="1" dirty="0" smtClean="0">
                <a:solidFill>
                  <a:srgbClr val="93FFD8"/>
                </a:solidFill>
                <a:latin typeface="VenetiaMonitor" panose="020B0500000000000000" pitchFamily="34" charset="0"/>
              </a:rPr>
              <a:t>A&gt;</a:t>
            </a:r>
          </a:p>
          <a:p>
            <a:r>
              <a:rPr lang="en-US" sz="1400" b="1" dirty="0" smtClean="0">
                <a:solidFill>
                  <a:srgbClr val="93FFD8"/>
                </a:solidFill>
                <a:latin typeface="VenetiaMonitor" panose="020B0500000000000000" pitchFamily="34" charset="0"/>
              </a:rPr>
              <a:t>A&gt; cd \</a:t>
            </a:r>
            <a:r>
              <a:rPr lang="en-US" sz="1400" b="1" dirty="0" err="1" smtClean="0">
                <a:solidFill>
                  <a:srgbClr val="93FFD8"/>
                </a:solidFill>
                <a:latin typeface="VenetiaMonitor" panose="020B0500000000000000" pitchFamily="34" charset="0"/>
              </a:rPr>
              <a:t>current_state</a:t>
            </a:r>
            <a:r>
              <a:rPr lang="en-US" sz="1400" b="1" dirty="0">
                <a:solidFill>
                  <a:srgbClr val="93FFD8"/>
                </a:solidFill>
                <a:latin typeface="VenetiaMonitor" panose="020B0500000000000000" pitchFamily="34" charset="0"/>
              </a:rPr>
              <a:t>\</a:t>
            </a:r>
            <a:r>
              <a:rPr lang="en-US" sz="1400" b="1" dirty="0" err="1" smtClean="0">
                <a:solidFill>
                  <a:srgbClr val="93FFD8"/>
                </a:solidFill>
                <a:latin typeface="VenetiaMonitor" panose="020B0500000000000000" pitchFamily="34" charset="0"/>
              </a:rPr>
              <a:t>impact_on_learning</a:t>
            </a:r>
            <a:endParaRPr lang="en-US" sz="1400" b="1" dirty="0" smtClean="0">
              <a:solidFill>
                <a:srgbClr val="93FFD8"/>
              </a:solidFill>
              <a:latin typeface="VenetiaMonitor" panose="020B0500000000000000" pitchFamily="34" charset="0"/>
            </a:endParaRPr>
          </a:p>
          <a:p>
            <a:endParaRPr lang="en-US" sz="1100" b="1" dirty="0" smtClean="0">
              <a:solidFill>
                <a:srgbClr val="93FFD8"/>
              </a:solidFill>
              <a:latin typeface="VenetiaMonitor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429000"/>
            <a:ext cx="269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DFFCB"/>
                </a:solidFill>
                <a:latin typeface="VenetiaMonitor" panose="020B0500000000000000" pitchFamily="34" charset="0"/>
              </a:rPr>
              <a:t>_</a:t>
            </a:r>
            <a:endParaRPr lang="en-US" sz="1100" dirty="0">
              <a:solidFill>
                <a:srgbClr val="6DFFCB"/>
              </a:solidFill>
              <a:latin typeface="VenetiaMonitor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5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4"/>
                            </p:stCondLst>
                            <p:childTnLst>
                              <p:par>
                                <p:cTn id="17" presetID="10" presetClass="entr" presetSubtype="0" repeatCount="indefinite" nodeType="afterEffect">
                                  <p:stCondLst>
                                    <p:cond delay="48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144" cy="8040688"/>
          </a:xfrm>
        </p:spPr>
      </p:pic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10169026" y="152400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nl-NL" sz="4000" b="1" i="1" dirty="0" smtClean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endParaRPr lang="nl-NL" altLang="nl-NL" sz="4000" b="1" i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44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-23813" y="0"/>
            <a:ext cx="12288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2"/>
          <p:cNvSpPr txBox="1">
            <a:spLocks noChangeArrowheads="1"/>
          </p:cNvSpPr>
          <p:nvPr/>
        </p:nvSpPr>
        <p:spPr bwMode="auto">
          <a:xfrm>
            <a:off x="10056813" y="404813"/>
            <a:ext cx="201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nl-NL" sz="4000" b="1" i="1" dirty="0">
                <a:solidFill>
                  <a:srgbClr val="6786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nl-NL" altLang="nl-NL" sz="4000" b="1" i="1" dirty="0">
              <a:solidFill>
                <a:srgbClr val="6786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6048306"/>
            <a:ext cx="76240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bg2">
                    <a:lumMod val="90000"/>
                  </a:schemeClr>
                </a:solidFill>
                <a:latin typeface="Times New Roman" pitchFamily="18" charset="0"/>
              </a:rPr>
              <a:t>Personal IT has arrived </a:t>
            </a:r>
            <a:r>
              <a:rPr lang="en-US" sz="2800" b="1" i="1" dirty="0" smtClean="0">
                <a:solidFill>
                  <a:srgbClr val="A20000"/>
                </a:solidFill>
                <a:latin typeface="Times New Roman" pitchFamily="18" charset="0"/>
              </a:rPr>
              <a:t>FAST!</a:t>
            </a:r>
            <a:endParaRPr lang="en-US" sz="2800" b="1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3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249" y="0"/>
            <a:ext cx="12192000" cy="8928584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553200" y="381000"/>
            <a:ext cx="6306207" cy="1219726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Information has become </a:t>
            </a:r>
          </a:p>
          <a:p>
            <a:r>
              <a:rPr lang="en-US" sz="2800" b="1" i="1" dirty="0" smtClean="0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commodity</a:t>
            </a:r>
            <a:endParaRPr lang="en-US" sz="2800" b="1" i="1" dirty="0">
              <a:solidFill>
                <a:srgbClr val="A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68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86671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561864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2526" y="2274108"/>
            <a:ext cx="86671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1828800" y="475185"/>
            <a:ext cx="1837375" cy="1816730"/>
            <a:chOff x="1828800" y="475185"/>
            <a:chExt cx="1837375" cy="18167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8800" y="475185"/>
              <a:ext cx="1837375" cy="181673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19373">
              <a:off x="2258481" y="782431"/>
              <a:ext cx="1015150" cy="10151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116134" y="559167"/>
            <a:ext cx="1883768" cy="1862602"/>
            <a:chOff x="4116134" y="559167"/>
            <a:chExt cx="1883768" cy="186260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64567">
              <a:off x="4116134" y="559167"/>
              <a:ext cx="1883768" cy="18626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4582" y="978434"/>
              <a:ext cx="844209" cy="79868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3020" y="814914"/>
            <a:ext cx="1797054" cy="1776862"/>
            <a:chOff x="6583020" y="814914"/>
            <a:chExt cx="1797054" cy="177686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64567">
              <a:off x="6583020" y="814914"/>
              <a:ext cx="1797054" cy="17768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2943" y="1127302"/>
              <a:ext cx="1081719" cy="108171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468252" y="822492"/>
            <a:ext cx="1710559" cy="1691339"/>
            <a:chOff x="8468252" y="822492"/>
            <a:chExt cx="1710559" cy="169133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70080">
              <a:off x="8468252" y="822492"/>
              <a:ext cx="1710559" cy="169133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45740">
              <a:off x="8891902" y="1204105"/>
              <a:ext cx="798233" cy="79823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704287" y="4356569"/>
            <a:ext cx="1837375" cy="1816730"/>
            <a:chOff x="1704287" y="4356569"/>
            <a:chExt cx="1837375" cy="181673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88473">
              <a:off x="1704287" y="4356569"/>
              <a:ext cx="1837375" cy="181673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35576">
              <a:off x="2242635" y="4746189"/>
              <a:ext cx="810878" cy="81087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538881" y="4243264"/>
            <a:ext cx="1837375" cy="1816730"/>
            <a:chOff x="3538881" y="4243264"/>
            <a:chExt cx="1837375" cy="181673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89302">
              <a:off x="3538881" y="4243264"/>
              <a:ext cx="1837375" cy="18167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33674">
              <a:off x="4111452" y="4729887"/>
              <a:ext cx="835970" cy="70198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409754" y="4012618"/>
            <a:ext cx="1837375" cy="1816730"/>
            <a:chOff x="5409754" y="4012618"/>
            <a:chExt cx="1837375" cy="181673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78227">
              <a:off x="5409754" y="4012618"/>
              <a:ext cx="1837375" cy="18167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65972">
              <a:off x="5957911" y="4410336"/>
              <a:ext cx="780526" cy="780526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7166491" y="4834489"/>
            <a:ext cx="1837375" cy="1816730"/>
            <a:chOff x="7166491" y="4834489"/>
            <a:chExt cx="1837375" cy="181673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18867">
              <a:off x="7166491" y="4834489"/>
              <a:ext cx="1837375" cy="181673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 cstate="print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69725">
              <a:off x="7724285" y="5342558"/>
              <a:ext cx="721785" cy="72178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878136" y="4042132"/>
            <a:ext cx="1837375" cy="1816730"/>
            <a:chOff x="8878136" y="4042132"/>
            <a:chExt cx="1837375" cy="181673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8136" y="4042132"/>
              <a:ext cx="1837375" cy="18167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9521" y="4550883"/>
              <a:ext cx="662127" cy="671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84977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86671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8473">
            <a:off x="1704287" y="4356569"/>
            <a:ext cx="1837375" cy="1816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4567">
            <a:off x="4116134" y="559167"/>
            <a:ext cx="1883768" cy="18626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75185"/>
            <a:ext cx="1837375" cy="1816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9373">
            <a:off x="2258481" y="782431"/>
            <a:ext cx="1015150" cy="101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582" y="978434"/>
            <a:ext cx="844209" cy="798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4567">
            <a:off x="6583020" y="814914"/>
            <a:ext cx="1797054" cy="1776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943" y="1127302"/>
            <a:ext cx="1081719" cy="10817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0080">
            <a:off x="8468252" y="822492"/>
            <a:ext cx="1710559" cy="1691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5740">
            <a:off x="8891902" y="1204105"/>
            <a:ext cx="798233" cy="798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5576">
            <a:off x="2242635" y="4746189"/>
            <a:ext cx="810878" cy="81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9302">
            <a:off x="3538881" y="4243264"/>
            <a:ext cx="1837375" cy="1816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674">
            <a:off x="4111452" y="4729887"/>
            <a:ext cx="835970" cy="7019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8227">
            <a:off x="5409754" y="4012618"/>
            <a:ext cx="1837375" cy="1816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5972">
            <a:off x="5957911" y="4410336"/>
            <a:ext cx="780526" cy="7805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115" y="4044635"/>
            <a:ext cx="1837375" cy="18167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8867">
            <a:off x="7166491" y="4834489"/>
            <a:ext cx="1837375" cy="1816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9725">
            <a:off x="7724285" y="5342558"/>
            <a:ext cx="721785" cy="72178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521" y="4550883"/>
            <a:ext cx="662127" cy="671624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6597498" y="3163661"/>
            <a:ext cx="1817000" cy="1798171"/>
            <a:chOff x="6597498" y="3163661"/>
            <a:chExt cx="1817000" cy="179817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35875">
              <a:off x="6597498" y="3163661"/>
              <a:ext cx="1817000" cy="179817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52412">
              <a:off x="6906259" y="3366755"/>
              <a:ext cx="1219200" cy="121920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4257898" y="3215369"/>
            <a:ext cx="1817000" cy="1798171"/>
            <a:chOff x="4253860" y="3248234"/>
            <a:chExt cx="1817000" cy="1798171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240">
              <a:off x="4253860" y="3248234"/>
              <a:ext cx="1817000" cy="179817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07375">
              <a:off x="4718521" y="3604335"/>
              <a:ext cx="916823" cy="916823"/>
            </a:xfrm>
            <a:prstGeom prst="rect">
              <a:avLst/>
            </a:prstGeom>
          </p:spPr>
        </p:pic>
      </p:grpSp>
      <p:grpSp>
        <p:nvGrpSpPr>
          <p:cNvPr id="4098" name="Group 4097"/>
          <p:cNvGrpSpPr/>
          <p:nvPr/>
        </p:nvGrpSpPr>
        <p:grpSpPr>
          <a:xfrm>
            <a:off x="2296294" y="3390193"/>
            <a:ext cx="1817000" cy="1798171"/>
            <a:chOff x="2296294" y="3390193"/>
            <a:chExt cx="1817000" cy="179817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5800">
              <a:off x="2296294" y="3390193"/>
              <a:ext cx="1817000" cy="1798171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>
            <a:blip r:embed="rId17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8716">
              <a:off x="2743478" y="3703628"/>
              <a:ext cx="685800" cy="685800"/>
            </a:xfrm>
            <a:prstGeom prst="rect">
              <a:avLst/>
            </a:prstGeom>
          </p:spPr>
        </p:pic>
        <p:pic>
          <p:nvPicPr>
            <p:cNvPr id="4097" name="Picture 4096"/>
            <p:cNvPicPr>
              <a:picLocks noChangeAspect="1"/>
            </p:cNvPicPr>
            <p:nvPr/>
          </p:nvPicPr>
          <p:blipFill>
            <a:blip r:embed="rId18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46590">
              <a:off x="3231283" y="4294842"/>
              <a:ext cx="554315" cy="554315"/>
            </a:xfrm>
            <a:prstGeom prst="rect">
              <a:avLst/>
            </a:prstGeom>
          </p:spPr>
        </p:pic>
      </p:grpSp>
      <p:grpSp>
        <p:nvGrpSpPr>
          <p:cNvPr id="4101" name="Group 4100"/>
          <p:cNvGrpSpPr/>
          <p:nvPr/>
        </p:nvGrpSpPr>
        <p:grpSpPr>
          <a:xfrm>
            <a:off x="3185272" y="1345762"/>
            <a:ext cx="1817000" cy="1798171"/>
            <a:chOff x="3185272" y="1345762"/>
            <a:chExt cx="1817000" cy="1798171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5800">
              <a:off x="3185272" y="1345762"/>
              <a:ext cx="1817000" cy="1798171"/>
            </a:xfrm>
            <a:prstGeom prst="rect">
              <a:avLst/>
            </a:prstGeom>
          </p:spPr>
        </p:pic>
        <p:pic>
          <p:nvPicPr>
            <p:cNvPr id="4099" name="Picture 4098"/>
            <p:cNvPicPr>
              <a:picLocks noChangeAspect="1"/>
            </p:cNvPicPr>
            <p:nvPr/>
          </p:nvPicPr>
          <p:blipFill>
            <a:blip r:embed="rId1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7242">
              <a:off x="3706628" y="1789076"/>
              <a:ext cx="804842" cy="804842"/>
            </a:xfrm>
            <a:prstGeom prst="rect">
              <a:avLst/>
            </a:prstGeom>
          </p:spPr>
        </p:pic>
      </p:grpSp>
      <p:grpSp>
        <p:nvGrpSpPr>
          <p:cNvPr id="4103" name="Group 4102"/>
          <p:cNvGrpSpPr/>
          <p:nvPr/>
        </p:nvGrpSpPr>
        <p:grpSpPr>
          <a:xfrm>
            <a:off x="5380611" y="962662"/>
            <a:ext cx="1817000" cy="1798171"/>
            <a:chOff x="5380611" y="962662"/>
            <a:chExt cx="1817000" cy="1798171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68817">
              <a:off x="5380611" y="962662"/>
              <a:ext cx="1817000" cy="1798171"/>
            </a:xfrm>
            <a:prstGeom prst="rect">
              <a:avLst/>
            </a:prstGeom>
          </p:spPr>
        </p:pic>
        <p:pic>
          <p:nvPicPr>
            <p:cNvPr id="4102" name="Picture 4101"/>
            <p:cNvPicPr>
              <a:picLocks noChangeAspect="1"/>
            </p:cNvPicPr>
            <p:nvPr/>
          </p:nvPicPr>
          <p:blipFill>
            <a:blip r:embed="rId20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07091">
              <a:off x="5892747" y="1341014"/>
              <a:ext cx="910856" cy="910856"/>
            </a:xfrm>
            <a:prstGeom prst="rect">
              <a:avLst/>
            </a:prstGeom>
          </p:spPr>
        </p:pic>
      </p:grpSp>
      <p:grpSp>
        <p:nvGrpSpPr>
          <p:cNvPr id="4106" name="Group 4105"/>
          <p:cNvGrpSpPr/>
          <p:nvPr/>
        </p:nvGrpSpPr>
        <p:grpSpPr>
          <a:xfrm>
            <a:off x="7641811" y="1668612"/>
            <a:ext cx="1898795" cy="1879118"/>
            <a:chOff x="7641811" y="1668612"/>
            <a:chExt cx="1898795" cy="1879118"/>
          </a:xfrm>
        </p:grpSpPr>
        <p:pic>
          <p:nvPicPr>
            <p:cNvPr id="4104" name="Picture 4103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83332">
              <a:off x="7641811" y="1668612"/>
              <a:ext cx="1898795" cy="1879118"/>
            </a:xfrm>
            <a:prstGeom prst="rect">
              <a:avLst/>
            </a:prstGeom>
          </p:spPr>
        </p:pic>
        <p:pic>
          <p:nvPicPr>
            <p:cNvPr id="4105" name="Picture 4104"/>
            <p:cNvPicPr>
              <a:picLocks noChangeAspect="1"/>
            </p:cNvPicPr>
            <p:nvPr/>
          </p:nvPicPr>
          <p:blipFill>
            <a:blip r:embed="rId21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7081">
              <a:off x="8328144" y="2189283"/>
              <a:ext cx="647700" cy="647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62554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866716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8473">
            <a:off x="1704287" y="4356569"/>
            <a:ext cx="1837375" cy="1816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4567">
            <a:off x="4116134" y="559167"/>
            <a:ext cx="1883768" cy="18626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75185"/>
            <a:ext cx="1837375" cy="1816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9373">
            <a:off x="2258481" y="782431"/>
            <a:ext cx="1015150" cy="101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582" y="978434"/>
            <a:ext cx="844209" cy="798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4567">
            <a:off x="6583020" y="814914"/>
            <a:ext cx="1797054" cy="1776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943" y="1127302"/>
            <a:ext cx="1081719" cy="10817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0080">
            <a:off x="8468252" y="822492"/>
            <a:ext cx="1710559" cy="1691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5740">
            <a:off x="8891902" y="1204105"/>
            <a:ext cx="798233" cy="798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5576">
            <a:off x="2242635" y="4746189"/>
            <a:ext cx="810878" cy="81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9302">
            <a:off x="3538881" y="4243264"/>
            <a:ext cx="1837375" cy="1816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674">
            <a:off x="4111452" y="4729887"/>
            <a:ext cx="835970" cy="7019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8227">
            <a:off x="5409754" y="4012618"/>
            <a:ext cx="1837375" cy="18167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5972">
            <a:off x="5957911" y="4410336"/>
            <a:ext cx="780526" cy="7805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115" y="4044635"/>
            <a:ext cx="1837375" cy="18167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8867">
            <a:off x="7166491" y="4834489"/>
            <a:ext cx="1837375" cy="1816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9725">
            <a:off x="7724285" y="5342558"/>
            <a:ext cx="721785" cy="72178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521" y="4550883"/>
            <a:ext cx="662127" cy="671624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6597498" y="3163661"/>
            <a:ext cx="1817000" cy="1798171"/>
            <a:chOff x="6597498" y="3163661"/>
            <a:chExt cx="1817000" cy="179817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35875">
              <a:off x="6597498" y="3163661"/>
              <a:ext cx="1817000" cy="179817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5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52412">
              <a:off x="6906259" y="3366755"/>
              <a:ext cx="1219200" cy="121920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4254467" y="3407361"/>
            <a:ext cx="1817000" cy="1798171"/>
            <a:chOff x="4253860" y="3248234"/>
            <a:chExt cx="1817000" cy="1798171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7240">
              <a:off x="4253860" y="3248234"/>
              <a:ext cx="1817000" cy="179817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07375">
              <a:off x="4718521" y="3604335"/>
              <a:ext cx="916823" cy="916823"/>
            </a:xfrm>
            <a:prstGeom prst="rect">
              <a:avLst/>
            </a:prstGeom>
          </p:spPr>
        </p:pic>
      </p:grpSp>
      <p:grpSp>
        <p:nvGrpSpPr>
          <p:cNvPr id="4098" name="Group 4097"/>
          <p:cNvGrpSpPr/>
          <p:nvPr/>
        </p:nvGrpSpPr>
        <p:grpSpPr>
          <a:xfrm>
            <a:off x="2296294" y="3390193"/>
            <a:ext cx="1817000" cy="1798171"/>
            <a:chOff x="2296294" y="3390193"/>
            <a:chExt cx="1817000" cy="179817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5800">
              <a:off x="2296294" y="3390193"/>
              <a:ext cx="1817000" cy="1798171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>
            <a:blip r:embed="rId17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88716">
              <a:off x="2743478" y="3703628"/>
              <a:ext cx="685800" cy="685800"/>
            </a:xfrm>
            <a:prstGeom prst="rect">
              <a:avLst/>
            </a:prstGeom>
          </p:spPr>
        </p:pic>
        <p:pic>
          <p:nvPicPr>
            <p:cNvPr id="4097" name="Picture 4096"/>
            <p:cNvPicPr>
              <a:picLocks noChangeAspect="1"/>
            </p:cNvPicPr>
            <p:nvPr/>
          </p:nvPicPr>
          <p:blipFill>
            <a:blip r:embed="rId18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46590">
              <a:off x="3231283" y="4294842"/>
              <a:ext cx="554315" cy="554315"/>
            </a:xfrm>
            <a:prstGeom prst="rect">
              <a:avLst/>
            </a:prstGeom>
          </p:spPr>
        </p:pic>
      </p:grpSp>
      <p:grpSp>
        <p:nvGrpSpPr>
          <p:cNvPr id="4101" name="Group 4100"/>
          <p:cNvGrpSpPr/>
          <p:nvPr/>
        </p:nvGrpSpPr>
        <p:grpSpPr>
          <a:xfrm>
            <a:off x="3185272" y="1345762"/>
            <a:ext cx="1817000" cy="1798171"/>
            <a:chOff x="3185272" y="1345762"/>
            <a:chExt cx="1817000" cy="1798171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5800">
              <a:off x="3185272" y="1345762"/>
              <a:ext cx="1817000" cy="1798171"/>
            </a:xfrm>
            <a:prstGeom prst="rect">
              <a:avLst/>
            </a:prstGeom>
          </p:spPr>
        </p:pic>
        <p:pic>
          <p:nvPicPr>
            <p:cNvPr id="4099" name="Picture 4098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7242">
              <a:off x="3706628" y="1789076"/>
              <a:ext cx="804842" cy="804842"/>
            </a:xfrm>
            <a:prstGeom prst="rect">
              <a:avLst/>
            </a:prstGeom>
          </p:spPr>
        </p:pic>
      </p:grpSp>
      <p:grpSp>
        <p:nvGrpSpPr>
          <p:cNvPr id="4103" name="Group 4102"/>
          <p:cNvGrpSpPr/>
          <p:nvPr/>
        </p:nvGrpSpPr>
        <p:grpSpPr>
          <a:xfrm>
            <a:off x="5380611" y="962662"/>
            <a:ext cx="1817000" cy="1798171"/>
            <a:chOff x="5380611" y="962662"/>
            <a:chExt cx="1817000" cy="1798171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68817">
              <a:off x="5380611" y="962662"/>
              <a:ext cx="1817000" cy="1798171"/>
            </a:xfrm>
            <a:prstGeom prst="rect">
              <a:avLst/>
            </a:prstGeom>
          </p:spPr>
        </p:pic>
        <p:pic>
          <p:nvPicPr>
            <p:cNvPr id="4102" name="Picture 410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07091">
              <a:off x="5892747" y="1341014"/>
              <a:ext cx="910856" cy="910856"/>
            </a:xfrm>
            <a:prstGeom prst="rect">
              <a:avLst/>
            </a:prstGeom>
          </p:spPr>
        </p:pic>
      </p:grpSp>
      <p:grpSp>
        <p:nvGrpSpPr>
          <p:cNvPr id="4106" name="Group 4105"/>
          <p:cNvGrpSpPr/>
          <p:nvPr/>
        </p:nvGrpSpPr>
        <p:grpSpPr>
          <a:xfrm>
            <a:off x="7641811" y="1668612"/>
            <a:ext cx="1898795" cy="1879118"/>
            <a:chOff x="7641811" y="1668612"/>
            <a:chExt cx="1898795" cy="1879118"/>
          </a:xfrm>
        </p:grpSpPr>
        <p:pic>
          <p:nvPicPr>
            <p:cNvPr id="4104" name="Picture 410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83332">
              <a:off x="7641811" y="1668612"/>
              <a:ext cx="1898795" cy="1879118"/>
            </a:xfrm>
            <a:prstGeom prst="rect">
              <a:avLst/>
            </a:prstGeom>
          </p:spPr>
        </p:pic>
        <p:pic>
          <p:nvPicPr>
            <p:cNvPr id="4105" name="Picture 410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7081">
              <a:off x="8328144" y="2189283"/>
              <a:ext cx="647700" cy="6477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534321" y="1423215"/>
            <a:ext cx="1831428" cy="1812449"/>
            <a:chOff x="1360317" y="1564687"/>
            <a:chExt cx="1831428" cy="18124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63662">
              <a:off x="1360317" y="1564687"/>
              <a:ext cx="1831428" cy="181244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79180">
              <a:off x="1623563" y="2117344"/>
              <a:ext cx="1172925" cy="62454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022780" y="1360308"/>
            <a:ext cx="2182557" cy="2164268"/>
            <a:chOff x="4022780" y="1360308"/>
            <a:chExt cx="2182557" cy="216426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2780" y="1360308"/>
              <a:ext cx="2182557" cy="21642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62799">
              <a:off x="4505597" y="2120636"/>
              <a:ext cx="1172832" cy="33072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420229" y="1566913"/>
            <a:ext cx="2182557" cy="2164268"/>
            <a:chOff x="6420229" y="1566913"/>
            <a:chExt cx="2182557" cy="216426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6624">
              <a:off x="6420229" y="1566913"/>
              <a:ext cx="2182557" cy="216426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3626" y="2313074"/>
              <a:ext cx="704850" cy="58102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7715380" y="3361306"/>
            <a:ext cx="2182557" cy="2164268"/>
            <a:chOff x="7715380" y="3361306"/>
            <a:chExt cx="2182557" cy="216426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75156">
              <a:off x="7715380" y="3361306"/>
              <a:ext cx="2182557" cy="216426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19973">
              <a:off x="8201034" y="3799122"/>
              <a:ext cx="1172750" cy="1172750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4371">
            <a:off x="9147563" y="4852030"/>
            <a:ext cx="2182557" cy="21642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3642">
            <a:off x="9696744" y="5588707"/>
            <a:ext cx="1141619" cy="37858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9327551" y="1582893"/>
            <a:ext cx="2182557" cy="2164268"/>
            <a:chOff x="9327551" y="1582893"/>
            <a:chExt cx="2182557" cy="2164268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56488">
              <a:off x="9327551" y="1582893"/>
              <a:ext cx="2182557" cy="216426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7517">
              <a:off x="9575368" y="2146077"/>
              <a:ext cx="1583967" cy="84615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25614" y="2924390"/>
            <a:ext cx="2182557" cy="2164268"/>
            <a:chOff x="377239" y="2926194"/>
            <a:chExt cx="2182557" cy="216426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41812">
              <a:off x="377239" y="2926194"/>
              <a:ext cx="2182557" cy="216426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950" y="3282506"/>
              <a:ext cx="1616291" cy="107556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200554" y="430925"/>
            <a:ext cx="2182557" cy="2164268"/>
            <a:chOff x="330916" y="760238"/>
            <a:chExt cx="2182557" cy="21642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10076">
              <a:off x="330916" y="760238"/>
              <a:ext cx="2182557" cy="216426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28079">
              <a:off x="818953" y="1303600"/>
              <a:ext cx="1194140" cy="894452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5451693" y="2174261"/>
            <a:ext cx="2182557" cy="2164268"/>
            <a:chOff x="289409" y="4550883"/>
            <a:chExt cx="2182557" cy="2164268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6624">
              <a:off x="289409" y="4550883"/>
              <a:ext cx="2182557" cy="216426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518" y="5112742"/>
              <a:ext cx="825478" cy="825478"/>
            </a:xfrm>
            <a:prstGeom prst="rect">
              <a:avLst/>
            </a:prstGeom>
          </p:spPr>
        </p:pic>
      </p:grpSp>
      <p:grpSp>
        <p:nvGrpSpPr>
          <p:cNvPr id="55" name="Group 54"/>
          <p:cNvGrpSpPr/>
          <p:nvPr/>
        </p:nvGrpSpPr>
        <p:grpSpPr>
          <a:xfrm>
            <a:off x="9598053" y="356857"/>
            <a:ext cx="2182557" cy="2164268"/>
            <a:chOff x="9598053" y="356857"/>
            <a:chExt cx="2182557" cy="2164268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21889">
              <a:off x="9598053" y="356857"/>
              <a:ext cx="2182557" cy="216426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22397">
              <a:off x="10022129" y="1043001"/>
              <a:ext cx="1321567" cy="726136"/>
            </a:xfrm>
            <a:prstGeom prst="rect">
              <a:avLst/>
            </a:prstGeom>
          </p:spPr>
        </p:pic>
      </p:grpSp>
      <p:grpSp>
        <p:nvGrpSpPr>
          <p:cNvPr id="4107" name="Group 4106"/>
          <p:cNvGrpSpPr/>
          <p:nvPr/>
        </p:nvGrpSpPr>
        <p:grpSpPr>
          <a:xfrm>
            <a:off x="273500" y="1857658"/>
            <a:ext cx="2182557" cy="2164268"/>
            <a:chOff x="-345587" y="1780047"/>
            <a:chExt cx="2182557" cy="2164268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21889">
              <a:off x="-345587" y="1780047"/>
              <a:ext cx="2182557" cy="216426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07624">
              <a:off x="194310" y="2253943"/>
              <a:ext cx="1038225" cy="1038225"/>
            </a:xfrm>
            <a:prstGeom prst="rect">
              <a:avLst/>
            </a:prstGeom>
          </p:spPr>
        </p:pic>
      </p:grpSp>
      <p:grpSp>
        <p:nvGrpSpPr>
          <p:cNvPr id="4111" name="Group 4110"/>
          <p:cNvGrpSpPr/>
          <p:nvPr/>
        </p:nvGrpSpPr>
        <p:grpSpPr>
          <a:xfrm>
            <a:off x="485402" y="4029383"/>
            <a:ext cx="2182557" cy="2164268"/>
            <a:chOff x="5380493" y="2399137"/>
            <a:chExt cx="2182557" cy="2164268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11911">
              <a:off x="5380493" y="2399137"/>
              <a:ext cx="2182557" cy="2164268"/>
            </a:xfrm>
            <a:prstGeom prst="rect">
              <a:avLst/>
            </a:prstGeom>
          </p:spPr>
        </p:pic>
        <p:pic>
          <p:nvPicPr>
            <p:cNvPr id="4110" name="Picture 4109"/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56877">
              <a:off x="5921903" y="2971045"/>
              <a:ext cx="1036100" cy="1036100"/>
            </a:xfrm>
            <a:prstGeom prst="rect">
              <a:avLst/>
            </a:prstGeom>
          </p:spPr>
        </p:pic>
      </p:grpSp>
      <p:grpSp>
        <p:nvGrpSpPr>
          <p:cNvPr id="4109" name="Group 4108"/>
          <p:cNvGrpSpPr/>
          <p:nvPr/>
        </p:nvGrpSpPr>
        <p:grpSpPr>
          <a:xfrm>
            <a:off x="-131452" y="4866497"/>
            <a:ext cx="2182557" cy="2164268"/>
            <a:chOff x="-276495" y="4827757"/>
            <a:chExt cx="2182557" cy="2164268"/>
          </a:xfrm>
        </p:grpSpPr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11911">
              <a:off x="-276495" y="4827757"/>
              <a:ext cx="2182557" cy="2164268"/>
            </a:xfrm>
            <a:prstGeom prst="rect">
              <a:avLst/>
            </a:prstGeom>
          </p:spPr>
        </p:pic>
        <p:pic>
          <p:nvPicPr>
            <p:cNvPr id="4108" name="Picture 4107"/>
            <p:cNvPicPr>
              <a:picLocks noChangeAspect="1"/>
            </p:cNvPicPr>
            <p:nvPr/>
          </p:nvPicPr>
          <p:blipFill>
            <a:blip r:embed="rId3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1755">
              <a:off x="289746" y="5358862"/>
              <a:ext cx="978269" cy="978269"/>
            </a:xfrm>
            <a:prstGeom prst="rect">
              <a:avLst/>
            </a:prstGeom>
          </p:spPr>
        </p:pic>
      </p:grpSp>
      <p:grpSp>
        <p:nvGrpSpPr>
          <p:cNvPr id="4113" name="Group 4112"/>
          <p:cNvGrpSpPr/>
          <p:nvPr/>
        </p:nvGrpSpPr>
        <p:grpSpPr>
          <a:xfrm rot="21070418">
            <a:off x="10282714" y="4001305"/>
            <a:ext cx="2182557" cy="2164268"/>
            <a:chOff x="10169572" y="3964727"/>
            <a:chExt cx="2182557" cy="2164268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3498">
              <a:off x="10169572" y="3964727"/>
              <a:ext cx="2182557" cy="2164268"/>
            </a:xfrm>
            <a:prstGeom prst="rect">
              <a:avLst/>
            </a:prstGeom>
          </p:spPr>
        </p:pic>
        <p:pic>
          <p:nvPicPr>
            <p:cNvPr id="4112" name="Picture 4111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7069">
              <a:off x="10864566" y="4595329"/>
              <a:ext cx="815165" cy="815165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9373">
            <a:off x="2278651" y="776705"/>
            <a:ext cx="1015150" cy="10151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752" y="972708"/>
            <a:ext cx="844209" cy="798688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113" y="1121576"/>
            <a:ext cx="1081719" cy="1081719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5740">
            <a:off x="8893943" y="1210822"/>
            <a:ext cx="798233" cy="798233"/>
          </a:xfrm>
          <a:prstGeom prst="rect">
            <a:avLst/>
          </a:prstGeom>
        </p:spPr>
      </p:pic>
      <p:grpSp>
        <p:nvGrpSpPr>
          <p:cNvPr id="106" name="Group 105"/>
          <p:cNvGrpSpPr/>
          <p:nvPr/>
        </p:nvGrpSpPr>
        <p:grpSpPr>
          <a:xfrm>
            <a:off x="3205442" y="1340036"/>
            <a:ext cx="1817000" cy="1798171"/>
            <a:chOff x="3185272" y="1345762"/>
            <a:chExt cx="1817000" cy="1798171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5800">
              <a:off x="3185272" y="1345762"/>
              <a:ext cx="1817000" cy="1798171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7242">
              <a:off x="3706628" y="1789076"/>
              <a:ext cx="804842" cy="804842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5400781" y="956936"/>
            <a:ext cx="1817000" cy="1798171"/>
            <a:chOff x="5380611" y="962662"/>
            <a:chExt cx="1817000" cy="1798171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68817">
              <a:off x="5380611" y="962662"/>
              <a:ext cx="1817000" cy="1798171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07091">
              <a:off x="5892747" y="1341014"/>
              <a:ext cx="910856" cy="910856"/>
            </a:xfrm>
            <a:prstGeom prst="rect">
              <a:avLst/>
            </a:prstGeom>
          </p:spPr>
        </p:pic>
      </p:grpSp>
      <p:grpSp>
        <p:nvGrpSpPr>
          <p:cNvPr id="112" name="Group 111"/>
          <p:cNvGrpSpPr/>
          <p:nvPr/>
        </p:nvGrpSpPr>
        <p:grpSpPr>
          <a:xfrm>
            <a:off x="7661981" y="1662886"/>
            <a:ext cx="1898795" cy="1879118"/>
            <a:chOff x="7641811" y="1668612"/>
            <a:chExt cx="1898795" cy="1879118"/>
          </a:xfrm>
        </p:grpSpPr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83332">
              <a:off x="7641811" y="1668612"/>
              <a:ext cx="1898795" cy="1879118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7081">
              <a:off x="8328144" y="2189283"/>
              <a:ext cx="647700" cy="647700"/>
            </a:xfrm>
            <a:prstGeom prst="rect">
              <a:avLst/>
            </a:prstGeom>
          </p:spPr>
        </p:pic>
      </p:grpSp>
      <p:grpSp>
        <p:nvGrpSpPr>
          <p:cNvPr id="115" name="Group 114"/>
          <p:cNvGrpSpPr/>
          <p:nvPr/>
        </p:nvGrpSpPr>
        <p:grpSpPr>
          <a:xfrm>
            <a:off x="4042950" y="1354582"/>
            <a:ext cx="2182557" cy="2164268"/>
            <a:chOff x="4022780" y="1360308"/>
            <a:chExt cx="2182557" cy="2164268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2780" y="1360308"/>
              <a:ext cx="2182557" cy="2164268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62799">
              <a:off x="4505597" y="2120636"/>
              <a:ext cx="1172832" cy="330728"/>
            </a:xfrm>
            <a:prstGeom prst="rect">
              <a:avLst/>
            </a:prstGeom>
          </p:spPr>
        </p:pic>
      </p:grpSp>
      <p:grpSp>
        <p:nvGrpSpPr>
          <p:cNvPr id="118" name="Group 117"/>
          <p:cNvGrpSpPr/>
          <p:nvPr/>
        </p:nvGrpSpPr>
        <p:grpSpPr>
          <a:xfrm>
            <a:off x="6440399" y="1561187"/>
            <a:ext cx="2182557" cy="2164268"/>
            <a:chOff x="6420229" y="1566913"/>
            <a:chExt cx="2182557" cy="2164268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6624">
              <a:off x="6420229" y="1566913"/>
              <a:ext cx="2182557" cy="2164268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3626" y="2313074"/>
              <a:ext cx="704850" cy="581025"/>
            </a:xfrm>
            <a:prstGeom prst="rect">
              <a:avLst/>
            </a:prstGeom>
          </p:spPr>
        </p:pic>
      </p:grpSp>
      <p:grpSp>
        <p:nvGrpSpPr>
          <p:cNvPr id="121" name="Group 120"/>
          <p:cNvGrpSpPr/>
          <p:nvPr/>
        </p:nvGrpSpPr>
        <p:grpSpPr>
          <a:xfrm>
            <a:off x="220724" y="425199"/>
            <a:ext cx="2182557" cy="2164268"/>
            <a:chOff x="330916" y="760238"/>
            <a:chExt cx="2182557" cy="2164268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10076">
              <a:off x="330916" y="760238"/>
              <a:ext cx="2182557" cy="2164268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28079">
              <a:off x="818953" y="1303600"/>
              <a:ext cx="1194140" cy="894452"/>
            </a:xfrm>
            <a:prstGeom prst="rect">
              <a:avLst/>
            </a:prstGeom>
          </p:spPr>
        </p:pic>
      </p:grpSp>
      <p:grpSp>
        <p:nvGrpSpPr>
          <p:cNvPr id="124" name="Group 123"/>
          <p:cNvGrpSpPr/>
          <p:nvPr/>
        </p:nvGrpSpPr>
        <p:grpSpPr>
          <a:xfrm>
            <a:off x="5471863" y="2168535"/>
            <a:ext cx="2182557" cy="2164268"/>
            <a:chOff x="289409" y="4550883"/>
            <a:chExt cx="2182557" cy="2164268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6624">
              <a:off x="289409" y="4550883"/>
              <a:ext cx="2182557" cy="2164268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518" y="5112742"/>
              <a:ext cx="825478" cy="825478"/>
            </a:xfrm>
            <a:prstGeom prst="rect">
              <a:avLst/>
            </a:prstGeom>
          </p:spPr>
        </p:pic>
      </p:grpSp>
      <p:grpSp>
        <p:nvGrpSpPr>
          <p:cNvPr id="127" name="Group 126"/>
          <p:cNvGrpSpPr/>
          <p:nvPr/>
        </p:nvGrpSpPr>
        <p:grpSpPr>
          <a:xfrm>
            <a:off x="9618223" y="351131"/>
            <a:ext cx="2182557" cy="2164268"/>
            <a:chOff x="9598053" y="356857"/>
            <a:chExt cx="2182557" cy="2164268"/>
          </a:xfrm>
        </p:grpSpPr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21889">
              <a:off x="9598053" y="356857"/>
              <a:ext cx="2182557" cy="2164268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22397">
              <a:off x="10022129" y="1043001"/>
              <a:ext cx="1321567" cy="726136"/>
            </a:xfrm>
            <a:prstGeom prst="rect">
              <a:avLst/>
            </a:prstGeom>
          </p:spPr>
        </p:pic>
      </p:grpSp>
      <p:grpSp>
        <p:nvGrpSpPr>
          <p:cNvPr id="130" name="Group 129"/>
          <p:cNvGrpSpPr/>
          <p:nvPr/>
        </p:nvGrpSpPr>
        <p:grpSpPr>
          <a:xfrm>
            <a:off x="9326649" y="1604271"/>
            <a:ext cx="2182557" cy="2164268"/>
            <a:chOff x="9327551" y="1582893"/>
            <a:chExt cx="2182557" cy="2164268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56488">
              <a:off x="9327551" y="1582893"/>
              <a:ext cx="2182557" cy="2164268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2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7517">
              <a:off x="9575368" y="2146077"/>
              <a:ext cx="1583967" cy="846158"/>
            </a:xfrm>
            <a:prstGeom prst="rect">
              <a:avLst/>
            </a:prstGeom>
          </p:spPr>
        </p:pic>
      </p:grpSp>
      <p:grpSp>
        <p:nvGrpSpPr>
          <p:cNvPr id="136" name="Group 135"/>
          <p:cNvGrpSpPr/>
          <p:nvPr/>
        </p:nvGrpSpPr>
        <p:grpSpPr>
          <a:xfrm rot="21070418">
            <a:off x="10281812" y="4022683"/>
            <a:ext cx="2182557" cy="2164268"/>
            <a:chOff x="10169572" y="3964727"/>
            <a:chExt cx="2182557" cy="2164268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33498">
              <a:off x="10169572" y="3964727"/>
              <a:ext cx="2182557" cy="2164268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36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7069">
              <a:off x="10864566" y="4595329"/>
              <a:ext cx="815165" cy="815165"/>
            </a:xfrm>
            <a:prstGeom prst="rect">
              <a:avLst/>
            </a:prstGeom>
          </p:spPr>
        </p:pic>
      </p:grpSp>
      <p:pic>
        <p:nvPicPr>
          <p:cNvPr id="139" name="Picture 138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9373">
            <a:off x="2277749" y="798083"/>
            <a:ext cx="1015150" cy="101515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850" y="994086"/>
            <a:ext cx="844209" cy="798688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2211" y="1142954"/>
            <a:ext cx="1081719" cy="1081719"/>
          </a:xfrm>
          <a:prstGeom prst="rect">
            <a:avLst/>
          </a:prstGeom>
        </p:spPr>
      </p:pic>
      <p:grpSp>
        <p:nvGrpSpPr>
          <p:cNvPr id="143" name="Group 142"/>
          <p:cNvGrpSpPr/>
          <p:nvPr/>
        </p:nvGrpSpPr>
        <p:grpSpPr>
          <a:xfrm>
            <a:off x="3204540" y="1361414"/>
            <a:ext cx="1817000" cy="1798171"/>
            <a:chOff x="3185272" y="1345762"/>
            <a:chExt cx="1817000" cy="1798171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5800">
              <a:off x="3185272" y="1345762"/>
              <a:ext cx="1817000" cy="1798171"/>
            </a:xfrm>
            <a:prstGeom prst="rect">
              <a:avLst/>
            </a:prstGeom>
          </p:spPr>
        </p:pic>
        <p:pic>
          <p:nvPicPr>
            <p:cNvPr id="145" name="Picture 144"/>
            <p:cNvPicPr>
              <a:picLocks noChangeAspect="1"/>
            </p:cNvPicPr>
            <p:nvPr/>
          </p:nvPicPr>
          <p:blipFill>
            <a:blip r:embed="rId1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7242">
              <a:off x="3706628" y="1789076"/>
              <a:ext cx="804842" cy="804842"/>
            </a:xfrm>
            <a:prstGeom prst="rect">
              <a:avLst/>
            </a:prstGeom>
          </p:spPr>
        </p:pic>
      </p:grpSp>
      <p:grpSp>
        <p:nvGrpSpPr>
          <p:cNvPr id="146" name="Group 145"/>
          <p:cNvGrpSpPr/>
          <p:nvPr/>
        </p:nvGrpSpPr>
        <p:grpSpPr>
          <a:xfrm>
            <a:off x="5399879" y="978314"/>
            <a:ext cx="1817000" cy="1798171"/>
            <a:chOff x="5380611" y="962662"/>
            <a:chExt cx="1817000" cy="1798171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68817">
              <a:off x="5380611" y="962662"/>
              <a:ext cx="1817000" cy="1798171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0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07091">
              <a:off x="5892747" y="1341014"/>
              <a:ext cx="910856" cy="910856"/>
            </a:xfrm>
            <a:prstGeom prst="rect">
              <a:avLst/>
            </a:prstGeom>
          </p:spPr>
        </p:pic>
      </p:grpSp>
      <p:grpSp>
        <p:nvGrpSpPr>
          <p:cNvPr id="149" name="Group 148"/>
          <p:cNvGrpSpPr/>
          <p:nvPr/>
        </p:nvGrpSpPr>
        <p:grpSpPr>
          <a:xfrm>
            <a:off x="7661079" y="1684264"/>
            <a:ext cx="1898795" cy="1879118"/>
            <a:chOff x="7641811" y="1668612"/>
            <a:chExt cx="1898795" cy="1879118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83332">
              <a:off x="7641811" y="1668612"/>
              <a:ext cx="1898795" cy="1879118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21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7081">
              <a:off x="8328144" y="2189283"/>
              <a:ext cx="647700" cy="647700"/>
            </a:xfrm>
            <a:prstGeom prst="rect">
              <a:avLst/>
            </a:prstGeom>
          </p:spPr>
        </p:pic>
      </p:grpSp>
      <p:grpSp>
        <p:nvGrpSpPr>
          <p:cNvPr id="152" name="Group 151"/>
          <p:cNvGrpSpPr/>
          <p:nvPr/>
        </p:nvGrpSpPr>
        <p:grpSpPr>
          <a:xfrm>
            <a:off x="4042048" y="1375960"/>
            <a:ext cx="2182557" cy="2164268"/>
            <a:chOff x="4022780" y="1360308"/>
            <a:chExt cx="2182557" cy="2164268"/>
          </a:xfrm>
        </p:grpSpPr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2780" y="1360308"/>
              <a:ext cx="2182557" cy="2164268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62799">
              <a:off x="4505597" y="2120636"/>
              <a:ext cx="1172832" cy="330728"/>
            </a:xfrm>
            <a:prstGeom prst="rect">
              <a:avLst/>
            </a:prstGeom>
          </p:spPr>
        </p:pic>
      </p:grpSp>
      <p:grpSp>
        <p:nvGrpSpPr>
          <p:cNvPr id="155" name="Group 154"/>
          <p:cNvGrpSpPr/>
          <p:nvPr/>
        </p:nvGrpSpPr>
        <p:grpSpPr>
          <a:xfrm>
            <a:off x="6439497" y="1582565"/>
            <a:ext cx="2182557" cy="2164268"/>
            <a:chOff x="6420229" y="1566913"/>
            <a:chExt cx="2182557" cy="2164268"/>
          </a:xfrm>
        </p:grpSpPr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6624">
              <a:off x="6420229" y="1566913"/>
              <a:ext cx="2182557" cy="2164268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25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3626" y="2313074"/>
              <a:ext cx="704850" cy="581025"/>
            </a:xfrm>
            <a:prstGeom prst="rect">
              <a:avLst/>
            </a:prstGeom>
          </p:spPr>
        </p:pic>
      </p:grpSp>
      <p:grpSp>
        <p:nvGrpSpPr>
          <p:cNvPr id="158" name="Group 157"/>
          <p:cNvGrpSpPr/>
          <p:nvPr/>
        </p:nvGrpSpPr>
        <p:grpSpPr>
          <a:xfrm>
            <a:off x="219822" y="446577"/>
            <a:ext cx="2182557" cy="2164268"/>
            <a:chOff x="330916" y="760238"/>
            <a:chExt cx="2182557" cy="2164268"/>
          </a:xfrm>
        </p:grpSpPr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10076">
              <a:off x="330916" y="760238"/>
              <a:ext cx="2182557" cy="2164268"/>
            </a:xfrm>
            <a:prstGeom prst="rect">
              <a:avLst/>
            </a:prstGeom>
          </p:spPr>
        </p:pic>
        <p:pic>
          <p:nvPicPr>
            <p:cNvPr id="160" name="Picture 159"/>
            <p:cNvPicPr>
              <a:picLocks noChangeAspect="1"/>
            </p:cNvPicPr>
            <p:nvPr/>
          </p:nvPicPr>
          <p:blipFill>
            <a:blip r:embed="rId3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28079">
              <a:off x="818953" y="1303600"/>
              <a:ext cx="1194140" cy="894452"/>
            </a:xfrm>
            <a:prstGeom prst="rect">
              <a:avLst/>
            </a:prstGeom>
          </p:spPr>
        </p:pic>
      </p:grpSp>
      <p:grpSp>
        <p:nvGrpSpPr>
          <p:cNvPr id="161" name="Group 160"/>
          <p:cNvGrpSpPr/>
          <p:nvPr/>
        </p:nvGrpSpPr>
        <p:grpSpPr>
          <a:xfrm>
            <a:off x="5470961" y="2189913"/>
            <a:ext cx="2182557" cy="2164268"/>
            <a:chOff x="289409" y="4550883"/>
            <a:chExt cx="2182557" cy="2164268"/>
          </a:xfrm>
        </p:grpSpPr>
        <p:pic>
          <p:nvPicPr>
            <p:cNvPr id="162" name="Picture 161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66624">
              <a:off x="289409" y="4550883"/>
              <a:ext cx="2182557" cy="2164268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3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518" y="5112742"/>
              <a:ext cx="825478" cy="825478"/>
            </a:xfrm>
            <a:prstGeom prst="rect">
              <a:avLst/>
            </a:prstGeom>
          </p:spPr>
        </p:pic>
      </p:grpSp>
      <p:grpSp>
        <p:nvGrpSpPr>
          <p:cNvPr id="164" name="Group 163"/>
          <p:cNvGrpSpPr/>
          <p:nvPr/>
        </p:nvGrpSpPr>
        <p:grpSpPr>
          <a:xfrm>
            <a:off x="9617321" y="372509"/>
            <a:ext cx="2182557" cy="2164268"/>
            <a:chOff x="9598053" y="356857"/>
            <a:chExt cx="2182557" cy="2164268"/>
          </a:xfrm>
        </p:grpSpPr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21889">
              <a:off x="9598053" y="356857"/>
              <a:ext cx="2182557" cy="2164268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3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22397">
              <a:off x="10022129" y="1043001"/>
              <a:ext cx="1321567" cy="726136"/>
            </a:xfrm>
            <a:prstGeom prst="rect">
              <a:avLst/>
            </a:prstGeom>
          </p:spPr>
        </p:pic>
      </p:grpSp>
      <p:grpSp>
        <p:nvGrpSpPr>
          <p:cNvPr id="167" name="Group 166"/>
          <p:cNvGrpSpPr/>
          <p:nvPr/>
        </p:nvGrpSpPr>
        <p:grpSpPr>
          <a:xfrm>
            <a:off x="263136" y="1880778"/>
            <a:ext cx="2182557" cy="2164268"/>
            <a:chOff x="-345587" y="1780047"/>
            <a:chExt cx="2182557" cy="2164268"/>
          </a:xfrm>
        </p:grpSpPr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21889">
              <a:off x="-345587" y="1780047"/>
              <a:ext cx="2182557" cy="2164268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907624">
              <a:off x="194310" y="2253943"/>
              <a:ext cx="1038225" cy="1038225"/>
            </a:xfrm>
            <a:prstGeom prst="rect">
              <a:avLst/>
            </a:prstGeom>
          </p:spPr>
        </p:pic>
      </p:grpSp>
      <p:grpSp>
        <p:nvGrpSpPr>
          <p:cNvPr id="170" name="Group 169"/>
          <p:cNvGrpSpPr/>
          <p:nvPr/>
        </p:nvGrpSpPr>
        <p:grpSpPr>
          <a:xfrm>
            <a:off x="496045" y="4052092"/>
            <a:ext cx="2182557" cy="2164268"/>
            <a:chOff x="5380493" y="2399137"/>
            <a:chExt cx="2182557" cy="2164268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11911">
              <a:off x="5380493" y="2399137"/>
              <a:ext cx="2182557" cy="2164268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3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56877">
              <a:off x="5921903" y="2971045"/>
              <a:ext cx="1036100" cy="10361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359827" y="4920983"/>
            <a:ext cx="2182557" cy="2164268"/>
            <a:chOff x="4438425" y="4747605"/>
            <a:chExt cx="2182557" cy="2164268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0496">
              <a:off x="4438425" y="4747605"/>
              <a:ext cx="2182557" cy="216426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88044">
              <a:off x="5137161" y="5164886"/>
              <a:ext cx="838661" cy="114502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903807" y="4252317"/>
            <a:ext cx="2182557" cy="2164268"/>
            <a:chOff x="6128859" y="4276747"/>
            <a:chExt cx="2182557" cy="2164268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22797">
              <a:off x="6128859" y="4276747"/>
              <a:ext cx="2182557" cy="216426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8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8111" y="4912729"/>
              <a:ext cx="1318285" cy="695406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 rot="20983002">
            <a:off x="7944441" y="4988843"/>
            <a:ext cx="2182557" cy="2164268"/>
            <a:chOff x="7877349" y="4991238"/>
            <a:chExt cx="2182557" cy="2164268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450496">
              <a:off x="7877349" y="4991238"/>
              <a:ext cx="2182557" cy="216426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9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6896" y="5510873"/>
              <a:ext cx="947751" cy="947751"/>
            </a:xfrm>
            <a:prstGeom prst="rect">
              <a:avLst/>
            </a:prstGeom>
          </p:spPr>
        </p:pic>
      </p:grpSp>
      <p:grpSp>
        <p:nvGrpSpPr>
          <p:cNvPr id="133" name="Group 132"/>
          <p:cNvGrpSpPr/>
          <p:nvPr/>
        </p:nvGrpSpPr>
        <p:grpSpPr>
          <a:xfrm>
            <a:off x="9777698" y="3061094"/>
            <a:ext cx="2182557" cy="2164268"/>
            <a:chOff x="9790767" y="3058925"/>
            <a:chExt cx="2182557" cy="2164268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0767" y="3058925"/>
              <a:ext cx="2182557" cy="216426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40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87424">
              <a:off x="10410625" y="3535825"/>
              <a:ext cx="949993" cy="949993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2517208" y="4759516"/>
            <a:ext cx="2182557" cy="2164268"/>
            <a:chOff x="2527121" y="4758410"/>
            <a:chExt cx="2182557" cy="216426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3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71404">
              <a:off x="2527121" y="4758410"/>
              <a:ext cx="2182557" cy="216426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1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17916">
              <a:off x="3147079" y="5259828"/>
              <a:ext cx="942641" cy="103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5870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9369291" y="3962399"/>
            <a:ext cx="2802436" cy="2895601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0" y="228600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Anything 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IT!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 rot="21172220">
            <a:off x="7848600" y="5029200"/>
            <a:ext cx="1720858" cy="1725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694026">
            <a:off x="203983" y="5638884"/>
            <a:ext cx="2517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>
                    <a:lumMod val="65000"/>
                  </a:schemeClr>
                </a:solidFill>
                <a:latin typeface="MASTERPLAN" panose="02000400000000000000" pitchFamily="2" charset="0"/>
                <a:ea typeface="MASTERPLAN" panose="02000400000000000000" pitchFamily="2" charset="0"/>
              </a:rPr>
              <a:t>The challenge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MASTERPLAN" panose="02000400000000000000" pitchFamily="2" charset="0"/>
              <a:ea typeface="MASTERPLAN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76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1905000"/>
            <a:ext cx="2516973" cy="201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60153" y="1762724"/>
            <a:ext cx="1837708" cy="111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088" y="1870599"/>
            <a:ext cx="1757150" cy="386100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151" y="4537599"/>
            <a:ext cx="1101393" cy="50543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08099">
            <a:off x="5498313" y="3238412"/>
            <a:ext cx="1036342" cy="47558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90984">
            <a:off x="7585695" y="4044539"/>
            <a:ext cx="1089672" cy="500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347" y="4405221"/>
            <a:ext cx="3012677" cy="1672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0243">
            <a:off x="7122230" y="5160986"/>
            <a:ext cx="977153" cy="7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83"/>
          <a:stretch/>
        </p:blipFill>
        <p:spPr>
          <a:xfrm>
            <a:off x="6585218" y="3124200"/>
            <a:ext cx="5587731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4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85241" y="241738"/>
            <a:ext cx="6815322" cy="6616262"/>
            <a:chOff x="5265683" y="157655"/>
            <a:chExt cx="6536590" cy="6353503"/>
          </a:xfrm>
        </p:grpSpPr>
        <p:grpSp>
          <p:nvGrpSpPr>
            <p:cNvPr id="6" name="Group 5"/>
            <p:cNvGrpSpPr/>
            <p:nvPr/>
          </p:nvGrpSpPr>
          <p:grpSpPr>
            <a:xfrm>
              <a:off x="5265683" y="157655"/>
              <a:ext cx="6536590" cy="6353503"/>
              <a:chOff x="3634628" y="1415362"/>
              <a:chExt cx="4579960" cy="460219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34628" y="1415362"/>
                <a:ext cx="4490198" cy="4602193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 rot="20788307">
                <a:off x="6431480" y="1772764"/>
                <a:ext cx="178310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solidFill>
                      <a:schemeClr val="bg1">
                        <a:lumMod val="95000"/>
                      </a:schemeClr>
                    </a:solidFill>
                    <a:latin typeface="Eraser" panose="00000400000000000000" pitchFamily="2" charset="0"/>
                  </a:rPr>
                  <a:t>information </a:t>
                </a:r>
              </a:p>
              <a:p>
                <a:r>
                  <a:rPr lang="en-US" sz="2100" dirty="0">
                    <a:solidFill>
                      <a:schemeClr val="bg1">
                        <a:lumMod val="95000"/>
                      </a:schemeClr>
                    </a:solidFill>
                    <a:latin typeface="Eraser" panose="00000400000000000000" pitchFamily="2" charset="0"/>
                  </a:rPr>
                  <a:t>sharing</a:t>
                </a:r>
                <a:endParaRPr lang="nl-NL" sz="2100" dirty="0">
                  <a:solidFill>
                    <a:schemeClr val="bg1">
                      <a:lumMod val="95000"/>
                    </a:schemeClr>
                  </a:solidFill>
                  <a:latin typeface="Eraser" panose="00000400000000000000" pitchFamily="2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320353" y="3261357"/>
                <a:ext cx="1534751" cy="706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>
                        <a:lumMod val="85000"/>
                      </a:schemeClr>
                    </a:solidFill>
                    <a:latin typeface="Eraser" panose="00000400000000000000" pitchFamily="2" charset="0"/>
                  </a:rPr>
                  <a:t>Formerly known as </a:t>
                </a:r>
                <a:r>
                  <a:rPr lang="en-US" sz="2000" dirty="0" smtClean="0">
                    <a:solidFill>
                      <a:schemeClr val="bg1">
                        <a:lumMod val="85000"/>
                      </a:schemeClr>
                    </a:solidFill>
                    <a:latin typeface="Eraser" panose="00000400000000000000" pitchFamily="2" charset="0"/>
                  </a:rPr>
                  <a:t>education is over</a:t>
                </a:r>
                <a:endParaRPr lang="nl-NL" sz="2000" dirty="0">
                  <a:solidFill>
                    <a:schemeClr val="bg1">
                      <a:lumMod val="85000"/>
                    </a:schemeClr>
                  </a:solidFill>
                  <a:latin typeface="Eraser" panose="00000400000000000000" pitchFamily="2" charset="0"/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57397" y="1856776"/>
                <a:ext cx="692585" cy="603672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7133" y="1954690"/>
              <a:ext cx="2526398" cy="1839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6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2438400"/>
            <a:ext cx="4411578" cy="3685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92382">
            <a:off x="7074800" y="4055861"/>
            <a:ext cx="1431173" cy="9857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6248400"/>
            <a:ext cx="2242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chance for change!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19399" y="380999"/>
            <a:ext cx="6324601" cy="6096001"/>
            <a:chOff x="3120887" y="505523"/>
            <a:chExt cx="5337238" cy="55233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0887" y="505523"/>
              <a:ext cx="5337238" cy="552330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07760" y="626164"/>
              <a:ext cx="12859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  <a:latin typeface="Eraser" panose="00000400000000000000" pitchFamily="2" charset="0"/>
                </a:rPr>
                <a:t>Change </a:t>
              </a:r>
              <a:r>
                <a:rPr lang="en-US" sz="4400" dirty="0" smtClean="0">
                  <a:solidFill>
                    <a:schemeClr val="bg1">
                      <a:lumMod val="95000"/>
                    </a:schemeClr>
                  </a:solidFill>
                  <a:latin typeface="Eraser" panose="00000400000000000000" pitchFamily="2" charset="0"/>
                </a:rPr>
                <a:t>?</a:t>
              </a:r>
              <a:endParaRPr lang="en-US" sz="4400" dirty="0">
                <a:solidFill>
                  <a:schemeClr val="bg1">
                    <a:lumMod val="95000"/>
                  </a:schemeClr>
                </a:solidFill>
                <a:latin typeface="Eraser" panose="00000400000000000000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44233" y="1010885"/>
              <a:ext cx="137890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Content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Tempo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Level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Style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Data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Didactics</a:t>
              </a:r>
              <a:endParaRPr lang="nl-NL" sz="1600" dirty="0">
                <a:solidFill>
                  <a:schemeClr val="bg2"/>
                </a:solidFill>
                <a:latin typeface="Eraser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438400"/>
            <a:ext cx="1813314" cy="13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5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348" y="3747874"/>
            <a:ext cx="5423452" cy="2010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393" y="5943600"/>
            <a:ext cx="4910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Competences describe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context!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05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113" y="1678886"/>
            <a:ext cx="5818710" cy="40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70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44" y="1570383"/>
            <a:ext cx="5965479" cy="42673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14550" y="5105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i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87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955" y="1699591"/>
            <a:ext cx="5632610" cy="421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6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46" y="1621162"/>
            <a:ext cx="5951519" cy="42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09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32" r="14313"/>
          <a:stretch/>
        </p:blipFill>
        <p:spPr>
          <a:xfrm>
            <a:off x="8153399" y="1600200"/>
            <a:ext cx="3429001" cy="4201875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8600" y="5990570"/>
            <a:ext cx="76240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Education should happen in </a:t>
            </a:r>
            <a:r>
              <a:rPr lang="en-US" sz="2400" b="1" i="1" dirty="0" smtClean="0">
                <a:solidFill>
                  <a:srgbClr val="A80000"/>
                </a:solidFill>
                <a:latin typeface="Times New Roman" pitchFamily="18" charset="0"/>
              </a:rPr>
              <a:t>context</a:t>
            </a:r>
            <a:endParaRPr lang="en-US" sz="2400" b="1" i="1" dirty="0">
              <a:solidFill>
                <a:schemeClr val="bg1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996" y="1241149"/>
            <a:ext cx="5842247" cy="4631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76132">
            <a:off x="4986338" y="3257550"/>
            <a:ext cx="1438275" cy="1352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937" y="1621162"/>
            <a:ext cx="14382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1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19399" y="380999"/>
            <a:ext cx="6324601" cy="6096001"/>
            <a:chOff x="3120887" y="505523"/>
            <a:chExt cx="5337238" cy="55233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0887" y="505523"/>
              <a:ext cx="5337238" cy="552330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085449" y="662307"/>
              <a:ext cx="982368" cy="697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>
                      <a:lumMod val="95000"/>
                    </a:schemeClr>
                  </a:solidFill>
                  <a:latin typeface="Eraser" panose="00000400000000000000" pitchFamily="2" charset="0"/>
                </a:rPr>
                <a:t>HOW</a:t>
              </a:r>
              <a:r>
                <a:rPr lang="en-US" sz="4400" dirty="0" smtClean="0">
                  <a:solidFill>
                    <a:schemeClr val="bg1">
                      <a:lumMod val="95000"/>
                    </a:schemeClr>
                  </a:solidFill>
                  <a:latin typeface="Eraser" panose="00000400000000000000" pitchFamily="2" charset="0"/>
                </a:rPr>
                <a:t>?</a:t>
              </a:r>
              <a:endParaRPr lang="en-US" sz="4400" dirty="0">
                <a:solidFill>
                  <a:schemeClr val="bg1">
                    <a:lumMod val="95000"/>
                  </a:schemeClr>
                </a:solidFill>
                <a:latin typeface="Eraser" panose="00000400000000000000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44233" y="1010885"/>
              <a:ext cx="137890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Content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Tempo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Level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Style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Data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 smtClean="0">
                  <a:solidFill>
                    <a:schemeClr val="bg2"/>
                  </a:solidFill>
                  <a:latin typeface="Eraser" panose="00000400000000000000" pitchFamily="2" charset="0"/>
                  <a:cs typeface="Times New Roman" panose="02020603050405020304" pitchFamily="18" charset="0"/>
                </a:rPr>
                <a:t>Didactics</a:t>
              </a:r>
              <a:endParaRPr lang="nl-NL" sz="1600" dirty="0">
                <a:solidFill>
                  <a:schemeClr val="bg2"/>
                </a:solidFill>
                <a:latin typeface="Eraser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438400"/>
            <a:ext cx="1813314" cy="13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6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39704" y="6541939"/>
            <a:ext cx="1164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Hogeschool ICT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87228" y="6018719"/>
            <a:ext cx="5933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Dynamic Competence Profile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37754" y="4514087"/>
            <a:ext cx="2203729" cy="2203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63200" y="4876800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906865"/>
            <a:ext cx="614661" cy="635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782335"/>
            <a:ext cx="2819400" cy="250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3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39704" y="6541939"/>
            <a:ext cx="1164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Hogeschool ICT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21682" y="6051605"/>
            <a:ext cx="5744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Assignments (with partners)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37754" y="4514087"/>
            <a:ext cx="2203729" cy="2203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63200" y="4876800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782335"/>
            <a:ext cx="2819400" cy="25066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876800" y="1365270"/>
            <a:ext cx="2438400" cy="3251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906865"/>
            <a:ext cx="614661" cy="635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171" y="3657600"/>
            <a:ext cx="1030313" cy="719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00" y="2484899"/>
            <a:ext cx="163387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8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4876800" y="1365270"/>
            <a:ext cx="2438400" cy="325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770" y="2371127"/>
            <a:ext cx="1902117" cy="1329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39704" y="6541939"/>
            <a:ext cx="1164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Hogeschool ICT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23169" y="6018719"/>
            <a:ext cx="455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Criteria (level good)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37754" y="4514087"/>
            <a:ext cx="2203729" cy="2203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363200" y="4876800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782335"/>
            <a:ext cx="2819400" cy="2506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56649">
            <a:off x="7876125" y="2350907"/>
            <a:ext cx="3797647" cy="13454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906865"/>
            <a:ext cx="614661" cy="6350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9171" y="3657600"/>
            <a:ext cx="1030313" cy="719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2793" y="2514600"/>
            <a:ext cx="1603387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2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57400"/>
            <a:ext cx="2963119" cy="205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39704" y="6541939"/>
            <a:ext cx="1164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Hogeschool ICT</a:t>
            </a:r>
            <a:endParaRPr lang="en-US" sz="1200" b="1" dirty="0"/>
          </a:p>
        </p:txBody>
      </p:sp>
      <p:sp>
        <p:nvSpPr>
          <p:cNvPr id="11" name="Right Arrow 10"/>
          <p:cNvSpPr/>
          <p:nvPr/>
        </p:nvSpPr>
        <p:spPr>
          <a:xfrm rot="10800000">
            <a:off x="3581400" y="2426320"/>
            <a:ext cx="2133600" cy="685800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906865"/>
            <a:ext cx="614661" cy="6350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88743" y="1186212"/>
            <a:ext cx="882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Franklin Gothic Heavy" panose="020B0903020102020204" pitchFamily="34" charset="0"/>
              </a:rPr>
              <a:t>Peers</a:t>
            </a:r>
            <a:endParaRPr lang="en-US" sz="2000" b="1" dirty="0">
              <a:latin typeface="Franklin Gothic Heavy" panose="020B09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0773" y="1453627"/>
            <a:ext cx="20684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Franklin Gothic Heavy" panose="020B0903020102020204" pitchFamily="34" charset="0"/>
              </a:rPr>
              <a:t>Partners In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Franklin Gothic Heavy" panose="020B0903020102020204" pitchFamily="34" charset="0"/>
              </a:rPr>
              <a:t>Education</a:t>
            </a:r>
            <a:endParaRPr lang="en-US" sz="2800" b="1" dirty="0"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7005" y="889796"/>
            <a:ext cx="939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Franklin Gothic Heavy" panose="020B0903020102020204" pitchFamily="34" charset="0"/>
              </a:rPr>
              <a:t>Coach</a:t>
            </a:r>
            <a:endParaRPr lang="en-US" sz="2000" b="1" dirty="0">
              <a:solidFill>
                <a:srgbClr val="C0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1236" y="6032355"/>
            <a:ext cx="6183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assignments projects &amp; context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300" y="2025805"/>
            <a:ext cx="27432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670" y="4254487"/>
            <a:ext cx="2705100" cy="1695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2001">
            <a:off x="6249097" y="2562668"/>
            <a:ext cx="2619375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126600">
            <a:off x="5395893" y="3187864"/>
            <a:ext cx="1944696" cy="3454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37754" y="4514087"/>
            <a:ext cx="2203729" cy="22037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86018" y="4943237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4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4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-26894" y="0"/>
            <a:ext cx="12218894" cy="687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99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23" y="1644755"/>
            <a:ext cx="7115944" cy="434174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5976453"/>
            <a:ext cx="2514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>
                <a:solidFill>
                  <a:srgbClr val="A50021"/>
                </a:solidFill>
                <a:latin typeface="Times New Roman" pitchFamily="18" charset="0"/>
              </a:rPr>
              <a:t>Workload</a:t>
            </a:r>
          </a:p>
        </p:txBody>
      </p:sp>
    </p:spTree>
    <p:extLst>
      <p:ext uri="{BB962C8B-B14F-4D97-AF65-F5344CB8AC3E}">
        <p14:creationId xmlns:p14="http://schemas.microsoft.com/office/powerpoint/2010/main" val="397349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81150"/>
            <a:ext cx="7219925" cy="471895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5976453"/>
            <a:ext cx="2514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>
                <a:solidFill>
                  <a:srgbClr val="A50021"/>
                </a:solidFill>
                <a:latin typeface="Times New Roman" pitchFamily="18" charset="0"/>
              </a:rPr>
              <a:t>Workload</a:t>
            </a:r>
          </a:p>
        </p:txBody>
      </p:sp>
    </p:spTree>
    <p:extLst>
      <p:ext uri="{BB962C8B-B14F-4D97-AF65-F5344CB8AC3E}">
        <p14:creationId xmlns:p14="http://schemas.microsoft.com/office/powerpoint/2010/main" val="376965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74" y="1572096"/>
            <a:ext cx="7263426" cy="4651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82200" y="2700928"/>
            <a:ext cx="1869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Inspire</a:t>
            </a:r>
            <a:endParaRPr lang="nl-NL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nl-NL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nl-N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5976453"/>
            <a:ext cx="2514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>
                <a:solidFill>
                  <a:srgbClr val="A50021"/>
                </a:solidFill>
                <a:latin typeface="Times New Roman" pitchFamily="18" charset="0"/>
              </a:rPr>
              <a:t>Workflow</a:t>
            </a:r>
          </a:p>
        </p:txBody>
      </p:sp>
    </p:spTree>
    <p:extLst>
      <p:ext uri="{BB962C8B-B14F-4D97-AF65-F5344CB8AC3E}">
        <p14:creationId xmlns:p14="http://schemas.microsoft.com/office/powerpoint/2010/main" val="151363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032409"/>
            <a:ext cx="5486399" cy="383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9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35" y="1722309"/>
            <a:ext cx="7096125" cy="422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27245" y="2740341"/>
            <a:ext cx="1869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i="1" dirty="0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Inspire</a:t>
            </a:r>
          </a:p>
          <a:p>
            <a:pPr marL="285750" indent="-285750">
              <a:buFontTx/>
              <a:buChar char="-"/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4527" y="4323799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err="1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Inspire</a:t>
            </a:r>
            <a:endParaRPr lang="nl-NL" sz="2800" b="1" i="1" dirty="0" smtClean="0">
              <a:solidFill>
                <a:srgbClr val="A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66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13" y="1696540"/>
            <a:ext cx="7096125" cy="4229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4527" y="4323799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err="1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Inspire</a:t>
            </a:r>
            <a:endParaRPr lang="nl-NL" sz="2800" b="1" i="1" dirty="0" smtClean="0">
              <a:solidFill>
                <a:srgbClr val="A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15661" y="2675959"/>
            <a:ext cx="1869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i="1" dirty="0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Inspire</a:t>
            </a:r>
          </a:p>
          <a:p>
            <a:pPr marL="285750" indent="-285750">
              <a:buFontTx/>
              <a:buChar char="-"/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4142" y="2823826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51384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Work\IFONTYS 2.0\Presentaties\Didactiek\EDU lectoren\course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0" y="2021984"/>
            <a:ext cx="7869064" cy="316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76200" y="5943600"/>
            <a:ext cx="3581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>
                <a:solidFill>
                  <a:srgbClr val="A40000"/>
                </a:solidFill>
                <a:latin typeface="Times New Roman" pitchFamily="18" charset="0"/>
              </a:rPr>
              <a:t>View on content</a:t>
            </a:r>
          </a:p>
        </p:txBody>
      </p:sp>
    </p:spTree>
    <p:extLst>
      <p:ext uri="{BB962C8B-B14F-4D97-AF65-F5344CB8AC3E}">
        <p14:creationId xmlns:p14="http://schemas.microsoft.com/office/powerpoint/2010/main" val="170798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Work\IFONTYS 2.0\Presentaties\Didactiek\EDU lectoren\5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43" y="1991139"/>
            <a:ext cx="6134101" cy="412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76200" y="5943600"/>
            <a:ext cx="3581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>
                <a:solidFill>
                  <a:srgbClr val="A50021"/>
                </a:solidFill>
                <a:latin typeface="Times New Roman" pitchFamily="18" charset="0"/>
              </a:rPr>
              <a:t>The C (5.5) dilemma</a:t>
            </a:r>
          </a:p>
        </p:txBody>
      </p:sp>
    </p:spTree>
    <p:extLst>
      <p:ext uri="{BB962C8B-B14F-4D97-AF65-F5344CB8AC3E}">
        <p14:creationId xmlns:p14="http://schemas.microsoft.com/office/powerpoint/2010/main" val="115200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82" y="2719195"/>
            <a:ext cx="3484930" cy="3681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82" y="4496292"/>
            <a:ext cx="1837997" cy="6426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0119" y="6031467"/>
            <a:ext cx="3006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A50021"/>
                </a:solidFill>
                <a:latin typeface="Times New Roman" pitchFamily="18" charset="0"/>
              </a:rPr>
              <a:t>Well defined basics</a:t>
            </a:r>
          </a:p>
        </p:txBody>
      </p:sp>
    </p:spTree>
    <p:extLst>
      <p:ext uri="{BB962C8B-B14F-4D97-AF65-F5344CB8AC3E}">
        <p14:creationId xmlns:p14="http://schemas.microsoft.com/office/powerpoint/2010/main" val="21852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47900" y="457200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i="1" dirty="0" smtClean="0">
              <a:solidFill>
                <a:srgbClr val="A50021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82" y="2719195"/>
            <a:ext cx="3484930" cy="3681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82" y="4496292"/>
            <a:ext cx="1837997" cy="642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87" y="2719195"/>
            <a:ext cx="1697092" cy="5037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2903" y="6111808"/>
            <a:ext cx="2637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A50021"/>
                </a:solidFill>
                <a:latin typeface="Times New Roman" pitchFamily="18" charset="0"/>
              </a:rPr>
              <a:t>Deepening</a:t>
            </a:r>
          </a:p>
        </p:txBody>
      </p:sp>
    </p:spTree>
    <p:extLst>
      <p:ext uri="{BB962C8B-B14F-4D97-AF65-F5344CB8AC3E}">
        <p14:creationId xmlns:p14="http://schemas.microsoft.com/office/powerpoint/2010/main" val="220726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08" y="2136226"/>
            <a:ext cx="3219450" cy="4191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1197" y="6092512"/>
            <a:ext cx="2438400" cy="469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 smtClean="0">
                <a:solidFill>
                  <a:srgbClr val="A50021"/>
                </a:solidFill>
                <a:latin typeface="Times New Roman" pitchFamily="18" charset="0"/>
              </a:rPr>
              <a:t>Challenging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82" y="4496292"/>
            <a:ext cx="1837997" cy="642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81" y="2731692"/>
            <a:ext cx="1837997" cy="642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86" y="1884357"/>
            <a:ext cx="1697092" cy="5037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63000" y="533400"/>
            <a:ext cx="30173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Contextual</a:t>
            </a:r>
            <a:r>
              <a:rPr 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freedom</a:t>
            </a:r>
          </a:p>
          <a:p>
            <a:pPr lvl="0"/>
            <a:r>
              <a:rPr lang="en-US" sz="240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Ownership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content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3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254" y="524486"/>
            <a:ext cx="3328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Assessments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60" y="5638800"/>
            <a:ext cx="803588" cy="8302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5410200"/>
            <a:ext cx="3906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en-US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</a:p>
          <a:p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learn (and plan)</a:t>
            </a:r>
            <a:endParaRPr lang="en-US" sz="28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37754" y="4514087"/>
            <a:ext cx="2203729" cy="22037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49000" y="4953000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5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88" y="1514474"/>
            <a:ext cx="7496175" cy="5038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1798" y="6158453"/>
            <a:ext cx="4110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</a:t>
            </a:r>
            <a:r>
              <a:rPr lang="nl-NL" sz="2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recorded</a:t>
            </a:r>
            <a:r>
              <a:rPr lang="nl-NL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endParaRPr lang="nl-NL" sz="2800" b="1" i="1" dirty="0">
              <a:solidFill>
                <a:srgbClr val="A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9645">
            <a:off x="146675" y="5550337"/>
            <a:ext cx="2231506" cy="1158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37754" y="4514087"/>
            <a:ext cx="2203729" cy="22037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49000" y="4953000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799" y="4114800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err="1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Inspire</a:t>
            </a:r>
            <a:endParaRPr lang="nl-NL" sz="2800" b="1" i="1" dirty="0" smtClean="0">
              <a:solidFill>
                <a:srgbClr val="A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5414" y="2614827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39464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34" y="1461052"/>
            <a:ext cx="7496175" cy="50387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1798" y="6158453"/>
            <a:ext cx="4110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</a:t>
            </a:r>
            <a:r>
              <a:rPr lang="nl-NL" sz="2800" b="1" i="1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recorded</a:t>
            </a:r>
            <a:r>
              <a:rPr lang="nl-NL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</a:t>
            </a:r>
            <a:endParaRPr lang="nl-NL" sz="2800" b="1" i="1" dirty="0">
              <a:solidFill>
                <a:srgbClr val="A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6170" y="3004764"/>
            <a:ext cx="36038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Recurring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assignments</a:t>
            </a:r>
          </a:p>
          <a:p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feedback</a:t>
            </a:r>
            <a:endParaRPr lang="en-US" sz="2800" b="1" i="1" dirty="0">
              <a:solidFill>
                <a:srgbClr val="A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5192544"/>
            <a:ext cx="1752600" cy="1665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37754" y="4514087"/>
            <a:ext cx="2203729" cy="2203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9000" y="4953000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endParaRPr 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799" y="4114800"/>
            <a:ext cx="1241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err="1" smtClean="0">
                <a:solidFill>
                  <a:srgbClr val="A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Inspire</a:t>
            </a:r>
            <a:endParaRPr lang="nl-NL" sz="2800" b="1" i="1" dirty="0" smtClean="0">
              <a:solidFill>
                <a:srgbClr val="A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5414" y="2614827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347982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39052">
            <a:off x="8640496" y="3380699"/>
            <a:ext cx="839738" cy="5598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45168">
            <a:off x="9010979" y="3694045"/>
            <a:ext cx="712768" cy="685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50460">
            <a:off x="7883666" y="3347090"/>
            <a:ext cx="994618" cy="240080"/>
          </a:xfrm>
          <a:prstGeom prst="rect">
            <a:avLst/>
          </a:prstGeom>
        </p:spPr>
      </p:pic>
      <p:pic>
        <p:nvPicPr>
          <p:cNvPr id="15" name="Picture 2" descr="D:\Dropbox\Work\IFONTYS 2.0\Presentaties\Didactiek\Afbeeldingen\glass.gif"/>
          <p:cNvPicPr>
            <a:picLocks noChangeAspect="1" noChangeArrowheads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52627">
            <a:off x="7511695" y="2913345"/>
            <a:ext cx="682059" cy="68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370" name="Group 17"/>
          <p:cNvGrpSpPr>
            <a:grpSpLocks/>
          </p:cNvGrpSpPr>
          <p:nvPr/>
        </p:nvGrpSpPr>
        <p:grpSpPr bwMode="auto">
          <a:xfrm>
            <a:off x="869815" y="3236224"/>
            <a:ext cx="9404772" cy="548702"/>
            <a:chOff x="1058637" y="4832205"/>
            <a:chExt cx="8730354" cy="549157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1058637" y="4832205"/>
              <a:ext cx="8730354" cy="585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98" name="TextBox 10"/>
            <p:cNvSpPr txBox="1">
              <a:spLocks noChangeArrowheads="1"/>
            </p:cNvSpPr>
            <p:nvPr/>
          </p:nvSpPr>
          <p:spPr bwMode="auto">
            <a:xfrm rot="18465829">
              <a:off x="6972808" y="5043819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14</a:t>
              </a:r>
            </a:p>
          </p:txBody>
        </p:sp>
        <p:sp>
          <p:nvSpPr>
            <p:cNvPr id="58399" name="TextBox 11"/>
            <p:cNvSpPr txBox="1">
              <a:spLocks noChangeArrowheads="1"/>
            </p:cNvSpPr>
            <p:nvPr/>
          </p:nvSpPr>
          <p:spPr bwMode="auto">
            <a:xfrm rot="18465829">
              <a:off x="1169921" y="5023223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02</a:t>
              </a:r>
            </a:p>
          </p:txBody>
        </p:sp>
        <p:sp>
          <p:nvSpPr>
            <p:cNvPr id="58400" name="TextBox 12"/>
            <p:cNvSpPr txBox="1">
              <a:spLocks noChangeArrowheads="1"/>
            </p:cNvSpPr>
            <p:nvPr/>
          </p:nvSpPr>
          <p:spPr bwMode="auto">
            <a:xfrm rot="18465829">
              <a:off x="2101608" y="5035241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04</a:t>
              </a:r>
            </a:p>
          </p:txBody>
        </p:sp>
        <p:sp>
          <p:nvSpPr>
            <p:cNvPr id="58401" name="TextBox 13"/>
            <p:cNvSpPr txBox="1">
              <a:spLocks noChangeArrowheads="1"/>
            </p:cNvSpPr>
            <p:nvPr/>
          </p:nvSpPr>
          <p:spPr bwMode="auto">
            <a:xfrm rot="18465829">
              <a:off x="3043499" y="5043820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06</a:t>
              </a:r>
            </a:p>
          </p:txBody>
        </p:sp>
        <p:sp>
          <p:nvSpPr>
            <p:cNvPr id="58402" name="TextBox 14"/>
            <p:cNvSpPr txBox="1">
              <a:spLocks noChangeArrowheads="1"/>
            </p:cNvSpPr>
            <p:nvPr/>
          </p:nvSpPr>
          <p:spPr bwMode="auto">
            <a:xfrm rot="18465829">
              <a:off x="4023526" y="5043819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08</a:t>
              </a:r>
            </a:p>
          </p:txBody>
        </p:sp>
        <p:sp>
          <p:nvSpPr>
            <p:cNvPr id="58403" name="TextBox 15"/>
            <p:cNvSpPr txBox="1">
              <a:spLocks noChangeArrowheads="1"/>
            </p:cNvSpPr>
            <p:nvPr/>
          </p:nvSpPr>
          <p:spPr bwMode="auto">
            <a:xfrm rot="18465829">
              <a:off x="5003552" y="5052291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10</a:t>
              </a:r>
            </a:p>
          </p:txBody>
        </p:sp>
        <p:sp>
          <p:nvSpPr>
            <p:cNvPr id="58404" name="TextBox 16"/>
            <p:cNvSpPr txBox="1">
              <a:spLocks noChangeArrowheads="1"/>
            </p:cNvSpPr>
            <p:nvPr/>
          </p:nvSpPr>
          <p:spPr bwMode="auto">
            <a:xfrm rot="18465829">
              <a:off x="6009844" y="5065717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12</a:t>
              </a:r>
            </a:p>
          </p:txBody>
        </p:sp>
        <p:sp>
          <p:nvSpPr>
            <p:cNvPr id="56" name="TextBox 10"/>
            <p:cNvSpPr txBox="1">
              <a:spLocks noChangeArrowheads="1"/>
            </p:cNvSpPr>
            <p:nvPr/>
          </p:nvSpPr>
          <p:spPr bwMode="auto">
            <a:xfrm rot="18465829">
              <a:off x="7914958" y="5046001"/>
              <a:ext cx="415843" cy="215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l-NL" dirty="0">
                  <a:solidFill>
                    <a:prstClr val="black"/>
                  </a:solidFill>
                  <a:cs typeface="Arial" charset="0"/>
                </a:rPr>
                <a:t>20</a:t>
              </a:r>
              <a:r>
                <a:rPr lang="nl-NL" dirty="0">
                  <a:solidFill>
                    <a:srgbClr val="C00000"/>
                  </a:solidFill>
                  <a:cs typeface="Arial" charset="0"/>
                </a:rPr>
                <a:t>15</a:t>
              </a:r>
            </a:p>
          </p:txBody>
        </p:sp>
      </p:grpSp>
      <p:pic>
        <p:nvPicPr>
          <p:cNvPr id="1026" name="Picture 2" descr="D:\Work\IFONTYS 2.0\Presentaties\Future of mobile media\google.gif"/>
          <p:cNvPicPr>
            <a:picLocks noChangeAspect="1" noChangeArrowheads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30202">
            <a:off x="490736" y="2625989"/>
            <a:ext cx="13112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Work\IFONTYS 2.0\Presentaties\Future of mobile media\xbox.gif"/>
          <p:cNvPicPr>
            <a:picLocks noChangeAspect="1" noChangeArrowheads="1"/>
          </p:cNvPicPr>
          <p:nvPr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988534">
            <a:off x="1674795" y="2896595"/>
            <a:ext cx="874712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Work\IFONTYS 2.0\Presentaties\Future of mobile media\wiki.gif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662" y="2795175"/>
            <a:ext cx="514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:\Work\IFONTYS 2.0\Presentaties\Future of mobile media\facebook.gif"/>
          <p:cNvPicPr>
            <a:picLocks noChangeAspect="1" noChangeArrowheads="1"/>
          </p:cNvPicPr>
          <p:nvPr/>
        </p:nvPicPr>
        <p:blipFill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36383">
            <a:off x="3098959" y="2837561"/>
            <a:ext cx="389597" cy="38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D:\Work\IFONTYS 2.0\Presentaties\Future of mobile media\flickr.gif"/>
          <p:cNvPicPr>
            <a:picLocks noChangeAspect="1" noChangeArrowheads="1"/>
          </p:cNvPicPr>
          <p:nvPr/>
        </p:nvPicPr>
        <p:blipFill>
          <a:blip r:embed="rId1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99795">
            <a:off x="3423461" y="2711543"/>
            <a:ext cx="7524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Work\IFONTYS 2.0\Presentaties\Future of mobile media\youtube.gif"/>
          <p:cNvPicPr>
            <a:picLocks noChangeAspect="1" noChangeArrowheads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44673">
            <a:off x="3450434" y="3177050"/>
            <a:ext cx="85883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D:\Work\IFONTYS 2.0\Presentaties\Future of mobile media\xbox360.gif"/>
          <p:cNvPicPr>
            <a:picLocks noChangeAspect="1" noChangeArrowheads="1"/>
          </p:cNvPicPr>
          <p:nvPr/>
        </p:nvPicPr>
        <p:blipFill>
          <a:blip r:embed="rId1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4718" y="2712771"/>
            <a:ext cx="5302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D:\Work\IFONTYS 2.0\Presentaties\Future of mobile media\google maps.gif"/>
          <p:cNvPicPr>
            <a:picLocks noChangeAspect="1" noChangeArrowheads="1"/>
          </p:cNvPicPr>
          <p:nvPr/>
        </p:nvPicPr>
        <p:blipFill>
          <a:blip r:embed="rId1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76240">
            <a:off x="2370487" y="3882199"/>
            <a:ext cx="13827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D:\Work\IFONTYS 2.0\Presentaties\Future of mobile media\iphone1.gif"/>
          <p:cNvPicPr>
            <a:picLocks noChangeAspect="1" noChangeArrowheads="1"/>
          </p:cNvPicPr>
          <p:nvPr/>
        </p:nvPicPr>
        <p:blipFill>
          <a:blip r:embed="rId1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71734" flipH="1">
            <a:off x="5238518" y="2542549"/>
            <a:ext cx="42386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D:\Work\IFONTYS 2.0\Presentaties\Future of mobile media\steertview.gif"/>
          <p:cNvPicPr>
            <a:picLocks noChangeAspect="1" noChangeArrowheads="1"/>
          </p:cNvPicPr>
          <p:nvPr/>
        </p:nvPicPr>
        <p:blipFill>
          <a:blip r:embed="rId1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51988">
            <a:off x="5511985" y="2738532"/>
            <a:ext cx="712057" cy="27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D:\Work\IFONTYS 2.0\Presentaties\Future of mobile media\android.gif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11177">
            <a:off x="5525901" y="2691442"/>
            <a:ext cx="124301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D:\Work\IFONTYS 2.0\Presentaties\Future of mobile media\cload.gif"/>
          <p:cNvPicPr>
            <a:picLocks noChangeAspect="1" noChangeArrowheads="1"/>
          </p:cNvPicPr>
          <p:nvPr/>
        </p:nvPicPr>
        <p:blipFill>
          <a:blip r:embed="rId1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27701">
            <a:off x="5017476" y="3248150"/>
            <a:ext cx="8651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D:\Work\IFONTYS 2.0\Presentaties\Future of mobile media\iPad.gif"/>
          <p:cNvPicPr>
            <a:picLocks noChangeAspect="1" noChangeArrowheads="1"/>
          </p:cNvPicPr>
          <p:nvPr/>
        </p:nvPicPr>
        <p:blipFill>
          <a:blip r:embed="rId1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16255">
            <a:off x="6202091" y="2293101"/>
            <a:ext cx="5762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D:\Work\IFONTYS 2.0\Presentaties\Future of mobile media\kinect.gif"/>
          <p:cNvPicPr>
            <a:picLocks noChangeAspect="1" noChangeArrowheads="1"/>
          </p:cNvPicPr>
          <p:nvPr/>
        </p:nvPicPr>
        <p:blipFill>
          <a:blip r:embed="rId20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258232">
            <a:off x="6437381" y="2771088"/>
            <a:ext cx="91440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Work\IFONTYS 2.0\Presentaties\Young profesionals\tomtom.gif"/>
          <p:cNvPicPr>
            <a:picLocks noChangeAspect="1" noChangeArrowheads="1"/>
          </p:cNvPicPr>
          <p:nvPr/>
        </p:nvPicPr>
        <p:blipFill>
          <a:blip r:embed="rId21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873591">
            <a:off x="2307763" y="2869922"/>
            <a:ext cx="4794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Work\IFONTYS 2.0\Presentaties\Young profesionals\outlook.gif"/>
          <p:cNvPicPr>
            <a:picLocks noChangeAspect="1" noChangeArrowheads="1"/>
          </p:cNvPicPr>
          <p:nvPr/>
        </p:nvPicPr>
        <p:blipFill>
          <a:blip r:embed="rId2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913482">
            <a:off x="608575" y="2682644"/>
            <a:ext cx="446028" cy="4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Work\IFONTYS 2.0\Presentaties\Young profesionals\twitter.gif"/>
          <p:cNvPicPr>
            <a:picLocks noChangeAspect="1" noChangeArrowheads="1"/>
          </p:cNvPicPr>
          <p:nvPr/>
        </p:nvPicPr>
        <p:blipFill>
          <a:blip r:embed="rId2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71760">
            <a:off x="4644795" y="2636121"/>
            <a:ext cx="557578" cy="557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D:\Work\IFONTYS 2.0\Presentaties\Young profesionals\skype.gif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19729">
            <a:off x="3407054" y="3599476"/>
            <a:ext cx="750887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Work\IFONTYS 2.0\Presentaties\Bieb Turnhout\sd.gif"/>
          <p:cNvPicPr>
            <a:picLocks noChangeAspect="1" noChangeArrowheads="1"/>
          </p:cNvPicPr>
          <p:nvPr/>
        </p:nvPicPr>
        <p:blipFill>
          <a:blip r:embed="rId2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32499">
            <a:off x="1164669" y="3508530"/>
            <a:ext cx="387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Work\IFONTYS 2.0\Presentaties\Bieb Turnhout\spotify.gif"/>
          <p:cNvPicPr>
            <a:picLocks noChangeAspect="1" noChangeArrowheads="1"/>
          </p:cNvPicPr>
          <p:nvPr/>
        </p:nvPicPr>
        <p:blipFill>
          <a:blip r:embed="rId2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160085">
            <a:off x="3889813" y="3391099"/>
            <a:ext cx="946459" cy="5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:\Work\IFONTYS 2.0\Presentaties\Didactiek\Afbeeldingen\3d.gif"/>
          <p:cNvPicPr>
            <a:picLocks noChangeAspect="1" noChangeArrowheads="1"/>
          </p:cNvPicPr>
          <p:nvPr/>
        </p:nvPicPr>
        <p:blipFill>
          <a:blip r:embed="rId2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07653">
            <a:off x="5629408" y="3483543"/>
            <a:ext cx="821800" cy="53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8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79681">
            <a:off x="4753835" y="3365558"/>
            <a:ext cx="416719" cy="41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Work\IFONTYS 2.0\Presentaties\Didactiek\Afbeeldingen\epub3.gif"/>
          <p:cNvPicPr>
            <a:picLocks noChangeAspect="1" noChangeArrowheads="1"/>
          </p:cNvPicPr>
          <p:nvPr/>
        </p:nvPicPr>
        <p:blipFill>
          <a:blip r:embed="rId2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25043">
            <a:off x="5966623" y="4054293"/>
            <a:ext cx="487845" cy="66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Work\IFONTYS 2.0\Presentaties\Didactiek\Pabo onderwijscafe\leap.gif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13408">
            <a:off x="6765049" y="2935284"/>
            <a:ext cx="782384" cy="29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Work\IFONTYS 2.0\Presentaties\Didactiek\Afbeeldingen\dropbox.gif"/>
          <p:cNvPicPr>
            <a:picLocks noChangeAspect="1" noChangeArrowheads="1"/>
          </p:cNvPicPr>
          <p:nvPr/>
        </p:nvPicPr>
        <p:blipFill>
          <a:blip r:embed="rId3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09672">
            <a:off x="4375793" y="3803376"/>
            <a:ext cx="665614" cy="66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:\Work\IFONTYS 2.0\Presentaties\Didactiek\Afbeeldingen\oculus.gif"/>
          <p:cNvPicPr>
            <a:picLocks noChangeAspect="1" noChangeArrowheads="1"/>
          </p:cNvPicPr>
          <p:nvPr/>
        </p:nvPicPr>
        <p:blipFill>
          <a:blip r:embed="rId3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05467">
            <a:off x="6835298" y="3093394"/>
            <a:ext cx="1056905" cy="5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Work\IFONTYS 2.0\Presentaties\Didactiek\Afbeeldingen\whatsapp.gif"/>
          <p:cNvPicPr>
            <a:picLocks noChangeAspect="1" noChangeArrowheads="1"/>
          </p:cNvPicPr>
          <p:nvPr/>
        </p:nvPicPr>
        <p:blipFill>
          <a:blip r:embed="rId3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54529">
            <a:off x="5119499" y="3872756"/>
            <a:ext cx="634908" cy="6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Work\IFONTYS 2.0\Presentaties\Didactiek\Afbeeldingen\muse.gif"/>
          <p:cNvPicPr>
            <a:picLocks noChangeAspect="1" noChangeArrowheads="1"/>
          </p:cNvPicPr>
          <p:nvPr/>
        </p:nvPicPr>
        <p:blipFill>
          <a:blip r:embed="rId3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436821">
            <a:off x="7922929" y="2934537"/>
            <a:ext cx="857250" cy="33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Work\IFONTYS 2.0\Presentaties\Didactiek\Afbeeldingen\pebble.gif"/>
          <p:cNvPicPr>
            <a:picLocks noChangeAspect="1" noChangeArrowheads="1"/>
          </p:cNvPicPr>
          <p:nvPr/>
        </p:nvPicPr>
        <p:blipFill>
          <a:blip r:embed="rId3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36044">
            <a:off x="7543757" y="2468780"/>
            <a:ext cx="783578" cy="23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Dropbox\Work\IFONTYS 2.0\Presentaties\Didactiek\Afbeeldingen\ideal.gif"/>
          <p:cNvPicPr>
            <a:picLocks noChangeAspect="1" noChangeArrowheads="1"/>
          </p:cNvPicPr>
          <p:nvPr/>
        </p:nvPicPr>
        <p:blipFill>
          <a:blip r:embed="rId3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420412">
            <a:off x="2499386" y="3527071"/>
            <a:ext cx="461031" cy="4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11178" y="4073333"/>
            <a:ext cx="488702" cy="5391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93348">
            <a:off x="6660566" y="1813277"/>
            <a:ext cx="991099" cy="529337"/>
          </a:xfrm>
          <a:prstGeom prst="rect">
            <a:avLst/>
          </a:prstGeom>
        </p:spPr>
      </p:pic>
      <p:pic>
        <p:nvPicPr>
          <p:cNvPr id="48" name="Picture 11" descr="D:\Work\IFONTYS 2.0\Presentaties\Didactiek\Blue Mango\khan.gif"/>
          <p:cNvPicPr>
            <a:picLocks noChangeAspect="1" noChangeArrowheads="1"/>
          </p:cNvPicPr>
          <p:nvPr/>
        </p:nvPicPr>
        <p:blipFill>
          <a:blip r:embed="rId4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71499">
            <a:off x="5568070" y="2098980"/>
            <a:ext cx="592022" cy="50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D:\Work\IFONTYS 2.0\Presentaties\Didactiek\Blue Mango\udacity.gif"/>
          <p:cNvPicPr>
            <a:picLocks noChangeAspect="1" noChangeArrowheads="1"/>
          </p:cNvPicPr>
          <p:nvPr/>
        </p:nvPicPr>
        <p:blipFill>
          <a:blip r:embed="rId4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3210">
            <a:off x="7440245" y="3656445"/>
            <a:ext cx="450736" cy="4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 descr="D:\Work\IFONTYS 2.0\Presentaties\Didactiek\Blue Mango\edx.gif"/>
          <p:cNvPicPr>
            <a:picLocks noChangeAspect="1" noChangeArrowheads="1"/>
          </p:cNvPicPr>
          <p:nvPr/>
        </p:nvPicPr>
        <p:blipFill>
          <a:blip r:embed="rId4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66052">
            <a:off x="6491492" y="1864987"/>
            <a:ext cx="575617" cy="43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4238112"/>
            <a:ext cx="907834" cy="456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85052">
            <a:off x="7001081" y="4077351"/>
            <a:ext cx="427304" cy="7630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184" y="4431150"/>
            <a:ext cx="488448" cy="4884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1338" y="3354186"/>
            <a:ext cx="436473" cy="4364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39746">
            <a:off x="8857746" y="2383947"/>
            <a:ext cx="544387" cy="5443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19905">
            <a:off x="8292448" y="3314411"/>
            <a:ext cx="1017791" cy="23706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10074">
            <a:off x="7092808" y="2090965"/>
            <a:ext cx="898275" cy="580781"/>
          </a:xfrm>
          <a:prstGeom prst="rect">
            <a:avLst/>
          </a:prstGeom>
        </p:spPr>
      </p:pic>
      <p:sp>
        <p:nvSpPr>
          <p:cNvPr id="60" name="TextBox 10"/>
          <p:cNvSpPr txBox="1">
            <a:spLocks noChangeArrowheads="1"/>
          </p:cNvSpPr>
          <p:nvPr/>
        </p:nvSpPr>
        <p:spPr bwMode="auto">
          <a:xfrm rot="18465829">
            <a:off x="9165826" y="3441540"/>
            <a:ext cx="4154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dirty="0" smtClean="0">
                <a:solidFill>
                  <a:prstClr val="black"/>
                </a:solidFill>
                <a:cs typeface="Arial" charset="0"/>
              </a:rPr>
              <a:t>20</a:t>
            </a:r>
            <a:r>
              <a:rPr lang="nl-NL" dirty="0" smtClean="0">
                <a:solidFill>
                  <a:srgbClr val="C00000"/>
                </a:solidFill>
                <a:cs typeface="Arial" charset="0"/>
              </a:rPr>
              <a:t>16</a:t>
            </a:r>
            <a:endParaRPr lang="nl-NL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0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58289">
            <a:off x="9309205" y="2688772"/>
            <a:ext cx="536280" cy="5362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84507">
            <a:off x="9535723" y="3032649"/>
            <a:ext cx="528217" cy="5221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198484">
            <a:off x="9449122" y="2095110"/>
            <a:ext cx="670894" cy="4639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98708">
            <a:off x="8016740" y="2097751"/>
            <a:ext cx="1247762" cy="2761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232" y="3430263"/>
            <a:ext cx="1198718" cy="1379056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1039704" y="6541939"/>
            <a:ext cx="1164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Hogeschool ICT</a:t>
            </a:r>
            <a:endParaRPr lang="en-US" sz="1200" b="1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5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447800"/>
            <a:ext cx="245907" cy="254074"/>
          </a:xfrm>
          <a:prstGeom prst="rect">
            <a:avLst/>
          </a:prstGeom>
        </p:spPr>
      </p:pic>
      <p:sp>
        <p:nvSpPr>
          <p:cNvPr id="66" name="TextBox 10"/>
          <p:cNvSpPr txBox="1">
            <a:spLocks noChangeArrowheads="1"/>
          </p:cNvSpPr>
          <p:nvPr/>
        </p:nvSpPr>
        <p:spPr bwMode="auto">
          <a:xfrm rot="18465829">
            <a:off x="10086896" y="3424305"/>
            <a:ext cx="4154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dirty="0" smtClean="0">
                <a:solidFill>
                  <a:prstClr val="black"/>
                </a:solidFill>
                <a:cs typeface="Arial" charset="0"/>
              </a:rPr>
              <a:t>20</a:t>
            </a:r>
            <a:r>
              <a:rPr lang="nl-NL" dirty="0" smtClean="0">
                <a:solidFill>
                  <a:srgbClr val="C00000"/>
                </a:solidFill>
                <a:cs typeface="Arial" charset="0"/>
              </a:rPr>
              <a:t>17</a:t>
            </a:r>
            <a:endParaRPr lang="nl-NL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11932">
            <a:off x="8219854" y="3992133"/>
            <a:ext cx="665650" cy="6656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5131">
            <a:off x="9444304" y="3994526"/>
            <a:ext cx="748227" cy="22833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6" y="2603346"/>
            <a:ext cx="1101753" cy="619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2902">
            <a:off x="6479497" y="3480378"/>
            <a:ext cx="373642" cy="3736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3103">
            <a:off x="7754626" y="3938864"/>
            <a:ext cx="610651" cy="61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2697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8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1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6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2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4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6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7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9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3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7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9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2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4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6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9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1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3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7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29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31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32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33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96" y="844094"/>
            <a:ext cx="2944629" cy="25849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288375" y="4637286"/>
            <a:ext cx="373050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the </a:t>
            </a:r>
            <a:r>
              <a:rPr lang="en-US" sz="2800" b="1" i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endParaRPr lang="en-US" sz="2800" b="1" i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</a:t>
            </a:r>
            <a:endParaRPr lang="en-US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26814"/>
            <a:ext cx="4526375" cy="2080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01626" y="4114800"/>
            <a:ext cx="2203729" cy="2203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472" y="533401"/>
            <a:ext cx="3808565" cy="21336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3951">
            <a:off x="10486347" y="582282"/>
            <a:ext cx="1695450" cy="359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254" y="611158"/>
            <a:ext cx="4582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Assessments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349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124200" y="304800"/>
            <a:ext cx="6172200" cy="6245598"/>
            <a:chOff x="834887" y="75689"/>
            <a:chExt cx="6477000" cy="670279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887" y="75689"/>
              <a:ext cx="6477000" cy="670279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554554" y="566358"/>
              <a:ext cx="1887724" cy="429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95000"/>
                    </a:schemeClr>
                  </a:solidFill>
                  <a:latin typeface="Eraser" panose="00000400000000000000" pitchFamily="2" charset="0"/>
                </a:rPr>
                <a:t>Consequence </a:t>
              </a:r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  <a:latin typeface="Eraser" panose="00000400000000000000" pitchFamily="2" charset="0"/>
                </a:rPr>
                <a:t>?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  <a:latin typeface="Eraser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10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191000"/>
            <a:ext cx="3352800" cy="22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3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" y="1149613"/>
            <a:ext cx="6669156" cy="540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6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2"/>
            <a:ext cx="13812078" cy="6773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91000"/>
            <a:ext cx="3352800" cy="2239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6200" y="5861688"/>
            <a:ext cx="5806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Schedules are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disruptive </a:t>
            </a:r>
            <a:r>
              <a:rPr lang="en-US" sz="28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learning!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75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755" y="2947850"/>
            <a:ext cx="3287412" cy="2229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707" y="3124200"/>
            <a:ext cx="3752268" cy="3134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09381">
            <a:off x="7716084" y="4352220"/>
            <a:ext cx="1548984" cy="1119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09600"/>
            <a:ext cx="1817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?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26" y="2405199"/>
            <a:ext cx="2743200" cy="1829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4096">
            <a:off x="284190" y="4470641"/>
            <a:ext cx="2460816" cy="1856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591">
            <a:off x="3778805" y="4558437"/>
            <a:ext cx="3123308" cy="1681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7762">
            <a:off x="2943953" y="866104"/>
            <a:ext cx="3193018" cy="1869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17980"/>
            <a:ext cx="2926000" cy="1699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49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873" y="3962470"/>
            <a:ext cx="2087739" cy="1583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347" y="1371531"/>
            <a:ext cx="3673950" cy="2590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83" y="4402264"/>
            <a:ext cx="3878115" cy="18796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590" y="4305791"/>
            <a:ext cx="2349259" cy="17036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200" y="4191000"/>
            <a:ext cx="2362013" cy="15080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612" y="3335957"/>
            <a:ext cx="2282707" cy="1627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1254" y="524486"/>
            <a:ext cx="3972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Tooling &amp; Analytics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0062"/>
            <a:ext cx="2667000" cy="2221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5906865"/>
            <a:ext cx="614661" cy="635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397"/>
          <a:stretch/>
        </p:blipFill>
        <p:spPr>
          <a:xfrm>
            <a:off x="7467600" y="2509410"/>
            <a:ext cx="3753454" cy="21387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96" y="844094"/>
            <a:ext cx="2944629" cy="2584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472" y="533401"/>
            <a:ext cx="3808565" cy="21336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0638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76" y="1752599"/>
            <a:ext cx="7032523" cy="510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25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378282"/>
            <a:ext cx="12193057" cy="76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1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609600"/>
            <a:ext cx="877836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extra information (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links)</a:t>
            </a:r>
          </a:p>
          <a:p>
            <a:endParaRPr lang="en-US" sz="28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K.A.L. approach</a:t>
            </a:r>
            <a:endParaRPr lang="en-US" sz="2800" b="1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Fontys Hogeschool ICT  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open innovation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Open innovation explained 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students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Open innovation choice</a:t>
            </a:r>
            <a:endParaRPr lang="en-US" sz="2800" b="1" i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Competence framework 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explained for students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 Slaats TED talk about 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talent driven education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Instructure view on 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open and Fontys Hogeschool ICT</a:t>
            </a:r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8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7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54" t="-2776" r="22642" b="2776"/>
          <a:stretch/>
        </p:blipFill>
        <p:spPr>
          <a:xfrm>
            <a:off x="304800" y="4343400"/>
            <a:ext cx="1778236" cy="2134874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324600" y="228600"/>
            <a:ext cx="640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e’re educating for unknown </a:t>
            </a:r>
          </a:p>
          <a:p>
            <a:pPr algn="ctr" eaLnBrk="1" hangingPunct="1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future 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challenges!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62484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4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54" t="-2776" r="22642" b="2776"/>
          <a:stretch/>
        </p:blipFill>
        <p:spPr>
          <a:xfrm>
            <a:off x="304800" y="4343400"/>
            <a:ext cx="1778236" cy="2134874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324600" y="228600"/>
            <a:ext cx="6400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e’re educating for unknown </a:t>
            </a:r>
          </a:p>
          <a:p>
            <a:pPr algn="ctr" eaLnBrk="1" hangingPunct="1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future 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challenges!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62484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1276" y="6057042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need for 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responsive</a:t>
            </a:r>
            <a:r>
              <a:rPr lang="en-US" sz="2400" b="1" i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professionals</a:t>
            </a:r>
          </a:p>
        </p:txBody>
      </p:sp>
    </p:spTree>
    <p:extLst>
      <p:ext uri="{BB962C8B-B14F-4D97-AF65-F5344CB8AC3E}">
        <p14:creationId xmlns:p14="http://schemas.microsoft.com/office/powerpoint/2010/main" val="153763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830312"/>
            <a:ext cx="2971800" cy="1945622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248400" y="228600"/>
            <a:ext cx="579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Can we educate for 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tomorrow</a:t>
            </a:r>
          </a:p>
          <a:p>
            <a:pPr algn="ctr" eaLnBrk="1" hangingPunct="1"/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yesterdays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educational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systems?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6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D:\Work\IFONTYS 2.0\Didactiek\hospital 19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0" y="-76200"/>
            <a:ext cx="12192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42510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2B35D320-B794-4B67-B2B6-8EBB455E337C}" vid="{E9B043DA-53AC-4188-B628-9ABD5F6371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26536</TotalTime>
  <Words>662</Words>
  <Application>Microsoft Macintosh PowerPoint</Application>
  <PresentationFormat>Aangepast</PresentationFormat>
  <Paragraphs>229</Paragraphs>
  <Slides>59</Slides>
  <Notes>58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Diatitels</vt:lpstr>
      </vt:variant>
      <vt:variant>
        <vt:i4>59</vt:i4>
      </vt:variant>
      <vt:variant>
        <vt:lpstr>Aangepaste voorstellingen</vt:lpstr>
      </vt:variant>
      <vt:variant>
        <vt:i4>1</vt:i4>
      </vt:variant>
    </vt:vector>
  </HeadingPairs>
  <TitlesOfParts>
    <vt:vector size="61" baseType="lpstr">
      <vt:lpstr>Theme1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Custom Show 1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</dc:creator>
  <cp:lastModifiedBy>Hanna Copini</cp:lastModifiedBy>
  <cp:revision>554</cp:revision>
  <dcterms:created xsi:type="dcterms:W3CDTF">2006-08-16T00:00:00Z</dcterms:created>
  <dcterms:modified xsi:type="dcterms:W3CDTF">2017-04-10T13:33:58Z</dcterms:modified>
</cp:coreProperties>
</file>