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56" r:id="rId2"/>
    <p:sldId id="271" r:id="rId3"/>
    <p:sldId id="261" r:id="rId4"/>
    <p:sldId id="267" r:id="rId5"/>
    <p:sldId id="260" r:id="rId6"/>
    <p:sldId id="262" r:id="rId7"/>
    <p:sldId id="265" r:id="rId8"/>
    <p:sldId id="257" r:id="rId9"/>
    <p:sldId id="266" r:id="rId10"/>
    <p:sldId id="268" r:id="rId11"/>
    <p:sldId id="272" r:id="rId12"/>
    <p:sldId id="270" r:id="rId13"/>
    <p:sldId id="269" r:id="rId14"/>
    <p:sldId id="258" r:id="rId15"/>
    <p:sldId id="273" r:id="rId16"/>
    <p:sldId id="259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45" y="2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1483E-5660-4A5A-8835-182EC60CD551}" type="datetimeFigureOut">
              <a:rPr lang="en-US" smtClean="0"/>
              <a:t>1/10/17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16F52-A787-433D-9B63-EE713C3D6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85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5138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4201-55E7-49B0-8AB1-CDBEC734BA4B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4296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690F7-2994-40CA-9C50-69DA13CABD16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43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 smtClean="0">
              <a:latin typeface="Arial" panose="020B0604020202020204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8BA31E-1C36-43E1-AAC3-CCB77E75524B}" type="slidenum">
              <a:rPr lang="nl-NL" altLang="nl-NL" sz="1200" b="0" smtClean="0"/>
              <a:pPr/>
              <a:t>3</a:t>
            </a:fld>
            <a:endParaRPr lang="nl-NL" altLang="nl-NL" sz="1200" b="0" smtClean="0"/>
          </a:p>
        </p:txBody>
      </p:sp>
    </p:spTree>
    <p:extLst>
      <p:ext uri="{BB962C8B-B14F-4D97-AF65-F5344CB8AC3E}">
        <p14:creationId xmlns:p14="http://schemas.microsoft.com/office/powerpoint/2010/main" val="1800755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dirty="0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ADF0E2-9C67-4245-A206-9A9D6EDC6C20}" type="slidenum">
              <a:rPr lang="nl-NL" sz="1200" b="0" smtClean="0">
                <a:solidFill>
                  <a:prstClr val="black"/>
                </a:solidFill>
              </a:rPr>
              <a:pPr eaLnBrk="1" hangingPunct="1"/>
              <a:t>4</a:t>
            </a:fld>
            <a:endParaRPr lang="nl-NL" sz="1200" b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32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173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723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D1DA9-E193-400D-ABDD-42BC32ACD7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10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 smtClean="0">
              <a:latin typeface="Arial" panose="020B0604020202020204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8BA31E-1C36-43E1-AAC3-CCB77E75524B}" type="slidenum">
              <a:rPr lang="nl-NL" altLang="nl-NL" sz="1200" b="0" smtClean="0"/>
              <a:pPr/>
              <a:t>9</a:t>
            </a:fld>
            <a:endParaRPr lang="nl-NL" altLang="nl-NL" sz="1200" b="0" smtClean="0"/>
          </a:p>
        </p:txBody>
      </p:sp>
    </p:spTree>
    <p:extLst>
      <p:ext uri="{BB962C8B-B14F-4D97-AF65-F5344CB8AC3E}">
        <p14:creationId xmlns:p14="http://schemas.microsoft.com/office/powerpoint/2010/main" val="3521288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16F52-A787-433D-9B63-EE713C3D6E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56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16F52-A787-433D-9B63-EE713C3D6E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8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21A-E1E0-41CC-B526-80FBDA46A06E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58D8-6E7B-41FB-B552-1CD6B509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7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21A-E1E0-41CC-B526-80FBDA46A06E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58D8-6E7B-41FB-B552-1CD6B509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6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21A-E1E0-41CC-B526-80FBDA46A06E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58D8-6E7B-41FB-B552-1CD6B509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1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21A-E1E0-41CC-B526-80FBDA46A06E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58D8-6E7B-41FB-B552-1CD6B509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3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21A-E1E0-41CC-B526-80FBDA46A06E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58D8-6E7B-41FB-B552-1CD6B509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24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21A-E1E0-41CC-B526-80FBDA46A06E}" type="datetimeFigureOut">
              <a:rPr lang="en-US" smtClean="0"/>
              <a:t>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58D8-6E7B-41FB-B552-1CD6B509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2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21A-E1E0-41CC-B526-80FBDA46A06E}" type="datetimeFigureOut">
              <a:rPr lang="en-US" smtClean="0"/>
              <a:t>1/10/17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58D8-6E7B-41FB-B552-1CD6B509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71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21A-E1E0-41CC-B526-80FBDA46A06E}" type="datetimeFigureOut">
              <a:rPr lang="en-US" smtClean="0"/>
              <a:t>1/10/17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58D8-6E7B-41FB-B552-1CD6B509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7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21A-E1E0-41CC-B526-80FBDA46A06E}" type="datetimeFigureOut">
              <a:rPr lang="en-US" smtClean="0"/>
              <a:t>1/10/17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58D8-6E7B-41FB-B552-1CD6B509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74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21A-E1E0-41CC-B526-80FBDA46A06E}" type="datetimeFigureOut">
              <a:rPr lang="en-US" smtClean="0"/>
              <a:t>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58D8-6E7B-41FB-B552-1CD6B509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0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E721A-E1E0-41CC-B526-80FBDA46A06E}" type="datetimeFigureOut">
              <a:rPr lang="en-US" smtClean="0"/>
              <a:t>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58D8-6E7B-41FB-B552-1CD6B509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2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721A-E1E0-41CC-B526-80FBDA46A06E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458D8-6E7B-41FB-B552-1CD6B509B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9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42.png"/><Relationship Id="rId21" Type="http://schemas.openxmlformats.org/officeDocument/2006/relationships/image" Target="../media/image25.png"/><Relationship Id="rId34" Type="http://schemas.openxmlformats.org/officeDocument/2006/relationships/image" Target="../media/image37.gif"/><Relationship Id="rId42" Type="http://schemas.openxmlformats.org/officeDocument/2006/relationships/image" Target="../media/image45.gif"/><Relationship Id="rId47" Type="http://schemas.openxmlformats.org/officeDocument/2006/relationships/image" Target="../media/image50.gif"/><Relationship Id="rId50" Type="http://schemas.openxmlformats.org/officeDocument/2006/relationships/image" Target="../media/image53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9" Type="http://schemas.openxmlformats.org/officeDocument/2006/relationships/image" Target="../media/image33.gif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5.gif"/><Relationship Id="rId37" Type="http://schemas.openxmlformats.org/officeDocument/2006/relationships/image" Target="../media/image40.gif"/><Relationship Id="rId40" Type="http://schemas.openxmlformats.org/officeDocument/2006/relationships/image" Target="../media/image43.gif"/><Relationship Id="rId45" Type="http://schemas.openxmlformats.org/officeDocument/2006/relationships/image" Target="../media/image48.gif"/><Relationship Id="rId53" Type="http://schemas.openxmlformats.org/officeDocument/2006/relationships/image" Target="../media/image56.gi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4.gif"/><Relationship Id="rId44" Type="http://schemas.openxmlformats.org/officeDocument/2006/relationships/image" Target="../media/image47.gif"/><Relationship Id="rId52" Type="http://schemas.openxmlformats.org/officeDocument/2006/relationships/image" Target="../media/image55.gif"/><Relationship Id="rId4" Type="http://schemas.openxmlformats.org/officeDocument/2006/relationships/image" Target="../media/image8.gif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gif"/><Relationship Id="rId30" Type="http://schemas.openxmlformats.org/officeDocument/2006/relationships/hyperlink" Target="http://www.youtube.com/watch?v=_d6KuiuteIA&amp;nomobile=1" TargetMode="External"/><Relationship Id="rId35" Type="http://schemas.openxmlformats.org/officeDocument/2006/relationships/image" Target="../media/image38.gif"/><Relationship Id="rId43" Type="http://schemas.openxmlformats.org/officeDocument/2006/relationships/image" Target="../media/image46.gif"/><Relationship Id="rId48" Type="http://schemas.openxmlformats.org/officeDocument/2006/relationships/image" Target="../media/image51.gif"/><Relationship Id="rId8" Type="http://schemas.openxmlformats.org/officeDocument/2006/relationships/image" Target="../media/image12.png"/><Relationship Id="rId51" Type="http://schemas.openxmlformats.org/officeDocument/2006/relationships/image" Target="../media/image54.gif"/><Relationship Id="rId3" Type="http://schemas.openxmlformats.org/officeDocument/2006/relationships/image" Target="../media/image7.gif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6.gif"/><Relationship Id="rId38" Type="http://schemas.openxmlformats.org/officeDocument/2006/relationships/image" Target="../media/image41.gif"/><Relationship Id="rId46" Type="http://schemas.openxmlformats.org/officeDocument/2006/relationships/image" Target="../media/image49.gif"/><Relationship Id="rId20" Type="http://schemas.openxmlformats.org/officeDocument/2006/relationships/image" Target="../media/image24.png"/><Relationship Id="rId41" Type="http://schemas.openxmlformats.org/officeDocument/2006/relationships/image" Target="../media/image44.gif"/><Relationship Id="rId5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39.gif"/><Relationship Id="rId49" Type="http://schemas.openxmlformats.org/officeDocument/2006/relationships/image" Target="../media/image5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rt.be/vrtnws/nl/2017/09/05/vraag-een-robot-om-juridisch-advie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7" y="2981325"/>
            <a:ext cx="2428875" cy="3876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304" y="535049"/>
            <a:ext cx="9627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4000" b="1" i="1" dirty="0" err="1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Ericsls</a:t>
            </a:r>
            <a:endParaRPr lang="en-US" sz="4000" b="1" i="1" dirty="0">
              <a:solidFill>
                <a:srgbClr val="A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0340" y="535049"/>
            <a:ext cx="103249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9806882">
            <a:off x="9694218" y="4572000"/>
            <a:ext cx="21948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ASTERPLAN" panose="02000400000000000000" pitchFamily="2" charset="0"/>
                <a:ea typeface="MASTERPLAN" panose="02000400000000000000" pitchFamily="2" charset="0"/>
              </a:rPr>
              <a:t>The need for </a:t>
            </a:r>
          </a:p>
          <a:p>
            <a:r>
              <a:rPr lang="en-US" sz="4000" dirty="0" smtClean="0">
                <a:solidFill>
                  <a:srgbClr val="C00000"/>
                </a:solidFill>
                <a:latin typeface="MASTERPLAN" panose="02000400000000000000" pitchFamily="2" charset="0"/>
                <a:ea typeface="MASTERPLAN" panose="02000400000000000000" pitchFamily="2" charset="0"/>
              </a:rPr>
              <a:t>innovation</a:t>
            </a:r>
            <a:endParaRPr lang="en-US" sz="4000" dirty="0">
              <a:solidFill>
                <a:srgbClr val="C00000"/>
              </a:solidFill>
              <a:latin typeface="MASTERPLAN" panose="02000400000000000000" pitchFamily="2" charset="0"/>
              <a:ea typeface="MASTERPLAN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861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grayscl/>
          </a:blip>
          <a:srcRect t="12140" b="3010"/>
          <a:stretch/>
        </p:blipFill>
        <p:spPr>
          <a:xfrm>
            <a:off x="0" y="5194"/>
            <a:ext cx="12192000" cy="6863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309">
            <a:off x="8477352" y="-72549"/>
            <a:ext cx="4017612" cy="2487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6917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923" y="609864"/>
            <a:ext cx="6101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Action!</a:t>
            </a:r>
            <a:endParaRPr lang="en-US" sz="2800" b="1" i="1" dirty="0">
              <a:solidFill>
                <a:srgbClr val="A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922" y="1891942"/>
            <a:ext cx="65657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	min 	Session -- Proposition challenge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	min 	Present the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payoff / punchline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	min 	HOW, Good practices about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	min 	Session – Create communities, action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	min	Present the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 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598" y="1345330"/>
            <a:ext cx="2407623" cy="248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04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6" y="191068"/>
            <a:ext cx="9255702" cy="646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24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922" y="604669"/>
            <a:ext cx="9627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Propositions!</a:t>
            </a:r>
            <a:endParaRPr lang="en-US" sz="2800" b="1" i="1" dirty="0">
              <a:solidFill>
                <a:srgbClr val="A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922" y="1740477"/>
            <a:ext cx="11510202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Schedules and lessons distort learning, get rid of them!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tudents create their own goals, levels and criteria!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always happens in a social environment: 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 is no future for distance learning!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role of the teacher is to facilitate a meaningful dialog, get rid of lessons!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Context is king, a school should be a meaningful environment 23.5/7!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Grades do injustice to the learner and the teacher. Get rid of grades!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Diplomas do injustice to the performance of the individual student!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world competences should be leading!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711" y="4142094"/>
            <a:ext cx="2257709" cy="18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5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4063" y="533400"/>
            <a:ext cx="40334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A50021"/>
                </a:solidFill>
                <a:latin typeface="Times New Roman" pitchFamily="18" charset="0"/>
              </a:rPr>
              <a:t>Hard to innovate?</a:t>
            </a:r>
            <a:endParaRPr lang="en-US" sz="4000" b="1" i="1" dirty="0">
              <a:solidFill>
                <a:srgbClr val="A50021"/>
              </a:solidFill>
              <a:latin typeface="Times New Roman" pitchFamily="18" charset="0"/>
            </a:endParaRPr>
          </a:p>
        </p:txBody>
      </p:sp>
      <p:pic>
        <p:nvPicPr>
          <p:cNvPr id="6146" name="Picture 2" descr="D:\Work\IFONTYS 2.0\Presentaties\Didactiek\Blue Mango\innova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97" y="3725839"/>
            <a:ext cx="3254901" cy="243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9086" y="4588672"/>
            <a:ext cx="29931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Change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Uncomfortable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Painful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Hard work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Swimming against the tide</a:t>
            </a:r>
          </a:p>
        </p:txBody>
      </p:sp>
    </p:spTree>
    <p:extLst>
      <p:ext uri="{BB962C8B-B14F-4D97-AF65-F5344CB8AC3E}">
        <p14:creationId xmlns:p14="http://schemas.microsoft.com/office/powerpoint/2010/main" val="226684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grayscl/>
          </a:blip>
          <a:srcRect l="5520" t="4586" r="8022" b="15898"/>
          <a:stretch/>
        </p:blipFill>
        <p:spPr>
          <a:xfrm rot="555702">
            <a:off x="6348169" y="1433014"/>
            <a:ext cx="5259252" cy="4251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8695" y="567519"/>
            <a:ext cx="43188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000" b="1" i="1" dirty="0">
                <a:solidFill>
                  <a:srgbClr val="A50021"/>
                </a:solidFill>
                <a:latin typeface="Times New Roman" pitchFamily="18" charset="0"/>
              </a:rPr>
              <a:t>P</a:t>
            </a:r>
            <a:r>
              <a:rPr lang="en-US" sz="4000" b="1" i="1" dirty="0" smtClean="0">
                <a:solidFill>
                  <a:srgbClr val="A50021"/>
                </a:solidFill>
                <a:latin typeface="Times New Roman" pitchFamily="18" charset="0"/>
              </a:rPr>
              <a:t>ast the windmills?</a:t>
            </a:r>
            <a:endParaRPr lang="en-US" sz="4000" b="1" i="1" dirty="0">
              <a:solidFill>
                <a:srgbClr val="A5002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080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3962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4000" b="1" i="1" dirty="0">
                <a:solidFill>
                  <a:srgbClr val="A50021"/>
                </a:solidFill>
                <a:latin typeface="Times New Roman" pitchFamily="18" charset="0"/>
              </a:rPr>
              <a:t>Close the gap</a:t>
            </a:r>
            <a:r>
              <a:rPr lang="nl-NL" sz="6000" b="1" i="1" dirty="0">
                <a:solidFill>
                  <a:srgbClr val="A50021"/>
                </a:solidFill>
                <a:latin typeface="Times New Roman" pitchFamily="18" charset="0"/>
              </a:rPr>
              <a:t>!</a:t>
            </a:r>
          </a:p>
        </p:txBody>
      </p:sp>
      <p:pic>
        <p:nvPicPr>
          <p:cNvPr id="9" name="Picture 2" descr="D:\Work\IFONTYS 2.0\Presentaties\Event start-end\rodgers2.gif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2401217" y="1139588"/>
            <a:ext cx="7858309" cy="512361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401217" y="5943601"/>
            <a:ext cx="6981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Innovation in a service oriented organization is hard!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2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51179" y="543636"/>
            <a:ext cx="3962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l-NL" sz="4000" b="1" i="1" dirty="0" smtClean="0">
                <a:solidFill>
                  <a:srgbClr val="A50021"/>
                </a:solidFill>
                <a:latin typeface="Times New Roman" pitchFamily="18" charset="0"/>
              </a:rPr>
              <a:t>Make </a:t>
            </a:r>
            <a:r>
              <a:rPr lang="nl-NL" sz="4000" b="1" i="1" dirty="0" err="1" smtClean="0">
                <a:solidFill>
                  <a:srgbClr val="A50021"/>
                </a:solidFill>
                <a:latin typeface="Times New Roman" pitchFamily="18" charset="0"/>
              </a:rPr>
              <a:t>it</a:t>
            </a:r>
            <a:r>
              <a:rPr lang="nl-NL" sz="4000" b="1" i="1" dirty="0" smtClean="0">
                <a:solidFill>
                  <a:srgbClr val="A50021"/>
                </a:solidFill>
                <a:latin typeface="Times New Roman" pitchFamily="18" charset="0"/>
              </a:rPr>
              <a:t> </a:t>
            </a:r>
            <a:r>
              <a:rPr lang="nl-NL" sz="4000" b="1" i="1" dirty="0" err="1" smtClean="0">
                <a:solidFill>
                  <a:srgbClr val="A50021"/>
                </a:solidFill>
                <a:latin typeface="Times New Roman" pitchFamily="18" charset="0"/>
              </a:rPr>
              <a:t>fly</a:t>
            </a:r>
            <a:endParaRPr lang="nl-NL" sz="6000" b="1" i="1" dirty="0">
              <a:solidFill>
                <a:srgbClr val="A50021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808" y="2009245"/>
            <a:ext cx="407887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Innovation should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painless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an obvious “what’s in it for me”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Contextual involvement from he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Way of 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Only solve occurring problems</a:t>
            </a:r>
          </a:p>
          <a:p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436" y="798394"/>
            <a:ext cx="1944618" cy="293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09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560" y="5731007"/>
            <a:ext cx="6696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	min 	Session – Create communities, action plan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	min	Present the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 mission</a:t>
            </a:r>
            <a:endParaRPr lang="en-US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grayscl/>
          </a:blip>
          <a:srcRect l="5520" t="4586" r="8022" b="15898"/>
          <a:stretch/>
        </p:blipFill>
        <p:spPr>
          <a:xfrm rot="555702">
            <a:off x="8269292" y="1077388"/>
            <a:ext cx="3337040" cy="2697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37923" y="609864"/>
            <a:ext cx="6101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Action!</a:t>
            </a:r>
            <a:endParaRPr lang="en-US" sz="2800" b="1" i="1" dirty="0">
              <a:solidFill>
                <a:srgbClr val="A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353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32" r="14313"/>
          <a:stretch/>
        </p:blipFill>
        <p:spPr>
          <a:xfrm>
            <a:off x="8153399" y="1600200"/>
            <a:ext cx="3429001" cy="4201875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8600" y="5990570"/>
            <a:ext cx="76240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Education in </a:t>
            </a:r>
            <a:r>
              <a:rPr lang="en-US" sz="2400" b="1" i="1" dirty="0" smtClean="0">
                <a:solidFill>
                  <a:srgbClr val="A80000"/>
                </a:solidFill>
                <a:latin typeface="Times New Roman" pitchFamily="18" charset="0"/>
              </a:rPr>
              <a:t>context</a:t>
            </a:r>
            <a:endParaRPr lang="en-US" sz="2400" b="1" i="1" dirty="0">
              <a:solidFill>
                <a:schemeClr val="bg1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7600" y="6221402"/>
            <a:ext cx="773579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9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032409"/>
            <a:ext cx="5486399" cy="3833023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6466" y="282388"/>
            <a:ext cx="2951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Speed of </a:t>
            </a:r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change</a:t>
            </a:r>
            <a:endParaRPr lang="en-US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8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39052">
            <a:off x="9432510" y="3551340"/>
            <a:ext cx="839738" cy="5598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45168">
            <a:off x="9350393" y="3179321"/>
            <a:ext cx="712768" cy="685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50460">
            <a:off x="8695426" y="3558771"/>
            <a:ext cx="994618" cy="240080"/>
          </a:xfrm>
          <a:prstGeom prst="rect">
            <a:avLst/>
          </a:prstGeom>
        </p:spPr>
      </p:pic>
      <p:pic>
        <p:nvPicPr>
          <p:cNvPr id="15" name="Picture 2" descr="D:\Dropbox\Work\IFONTYS 2.0\Presentaties\Didactiek\Afbeeldingen\glass.gif"/>
          <p:cNvPicPr>
            <a:picLocks noChangeAspect="1" noChangeArrowheads="1"/>
          </p:cNvPicPr>
          <p:nvPr/>
        </p:nvPicPr>
        <p:blipFill>
          <a:blip r:embed="rId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252627">
            <a:off x="8214238" y="3362696"/>
            <a:ext cx="682059" cy="68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370" name="Group 17"/>
          <p:cNvGrpSpPr>
            <a:grpSpLocks/>
          </p:cNvGrpSpPr>
          <p:nvPr/>
        </p:nvGrpSpPr>
        <p:grpSpPr bwMode="auto">
          <a:xfrm>
            <a:off x="1371600" y="3352800"/>
            <a:ext cx="8744444" cy="670307"/>
            <a:chOff x="436879" y="4704846"/>
            <a:chExt cx="8730354" cy="670863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436879" y="4704846"/>
              <a:ext cx="8730354" cy="585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98" name="TextBox 10"/>
            <p:cNvSpPr txBox="1">
              <a:spLocks noChangeArrowheads="1"/>
            </p:cNvSpPr>
            <p:nvPr/>
          </p:nvSpPr>
          <p:spPr bwMode="auto">
            <a:xfrm rot="18465829">
              <a:off x="7772992" y="5044644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14</a:t>
              </a:r>
            </a:p>
          </p:txBody>
        </p:sp>
        <p:sp>
          <p:nvSpPr>
            <p:cNvPr id="58399" name="TextBox 11"/>
            <p:cNvSpPr txBox="1">
              <a:spLocks noChangeArrowheads="1"/>
            </p:cNvSpPr>
            <p:nvPr/>
          </p:nvSpPr>
          <p:spPr bwMode="auto">
            <a:xfrm rot="18465829">
              <a:off x="1169921" y="5023223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02</a:t>
              </a:r>
            </a:p>
          </p:txBody>
        </p:sp>
        <p:sp>
          <p:nvSpPr>
            <p:cNvPr id="58400" name="TextBox 12"/>
            <p:cNvSpPr txBox="1">
              <a:spLocks noChangeArrowheads="1"/>
            </p:cNvSpPr>
            <p:nvPr/>
          </p:nvSpPr>
          <p:spPr bwMode="auto">
            <a:xfrm rot="18465829">
              <a:off x="2101608" y="5035241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04</a:t>
              </a:r>
            </a:p>
          </p:txBody>
        </p:sp>
        <p:sp>
          <p:nvSpPr>
            <p:cNvPr id="58401" name="TextBox 13"/>
            <p:cNvSpPr txBox="1">
              <a:spLocks noChangeArrowheads="1"/>
            </p:cNvSpPr>
            <p:nvPr/>
          </p:nvSpPr>
          <p:spPr bwMode="auto">
            <a:xfrm rot="18465829">
              <a:off x="3552681" y="5012287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06</a:t>
              </a:r>
            </a:p>
          </p:txBody>
        </p:sp>
        <p:sp>
          <p:nvSpPr>
            <p:cNvPr id="58402" name="TextBox 14"/>
            <p:cNvSpPr txBox="1">
              <a:spLocks noChangeArrowheads="1"/>
            </p:cNvSpPr>
            <p:nvPr/>
          </p:nvSpPr>
          <p:spPr bwMode="auto">
            <a:xfrm rot="18465829">
              <a:off x="4774037" y="4984877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08</a:t>
              </a:r>
            </a:p>
          </p:txBody>
        </p:sp>
        <p:sp>
          <p:nvSpPr>
            <p:cNvPr id="58403" name="TextBox 15"/>
            <p:cNvSpPr txBox="1">
              <a:spLocks noChangeArrowheads="1"/>
            </p:cNvSpPr>
            <p:nvPr/>
          </p:nvSpPr>
          <p:spPr bwMode="auto">
            <a:xfrm rot="18465829">
              <a:off x="5872733" y="5053828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10</a:t>
              </a:r>
            </a:p>
          </p:txBody>
        </p:sp>
        <p:sp>
          <p:nvSpPr>
            <p:cNvPr id="58404" name="TextBox 16"/>
            <p:cNvSpPr txBox="1">
              <a:spLocks noChangeArrowheads="1"/>
            </p:cNvSpPr>
            <p:nvPr/>
          </p:nvSpPr>
          <p:spPr bwMode="auto">
            <a:xfrm rot="18465829">
              <a:off x="6775049" y="5005734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12</a:t>
              </a:r>
            </a:p>
          </p:txBody>
        </p:sp>
        <p:sp>
          <p:nvSpPr>
            <p:cNvPr id="56" name="TextBox 10"/>
            <p:cNvSpPr txBox="1">
              <a:spLocks noChangeArrowheads="1"/>
            </p:cNvSpPr>
            <p:nvPr/>
          </p:nvSpPr>
          <p:spPr bwMode="auto">
            <a:xfrm rot="18465829">
              <a:off x="8605244" y="5060064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15</a:t>
              </a:r>
            </a:p>
          </p:txBody>
        </p:sp>
      </p:grpSp>
      <p:pic>
        <p:nvPicPr>
          <p:cNvPr id="1026" name="Picture 2" descr="D:\Work\IFONTYS 2.0\Presentaties\Future of mobile media\google.gif"/>
          <p:cNvPicPr>
            <a:picLocks noChangeAspect="1" noChangeArrowheads="1"/>
          </p:cNvPicPr>
          <p:nvPr/>
        </p:nvPicPr>
        <p:blipFill>
          <a:blip r:embed="rId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130202">
            <a:off x="827724" y="2524308"/>
            <a:ext cx="13112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Work\IFONTYS 2.0\Presentaties\Future of mobile media\xbox.gif"/>
          <p:cNvPicPr>
            <a:picLocks noChangeAspect="1" noChangeArrowheads="1"/>
          </p:cNvPicPr>
          <p:nvPr/>
        </p:nvPicPr>
        <p:blipFill>
          <a:blip r:embed="rId8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988534">
            <a:off x="2011783" y="2794914"/>
            <a:ext cx="874712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Work\IFONTYS 2.0\Presentaties\Future of mobile media\wiki.gif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650" y="2693494"/>
            <a:ext cx="514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D:\Work\IFONTYS 2.0\Presentaties\Future of mobile media\facebook.gif"/>
          <p:cNvPicPr>
            <a:picLocks noChangeAspect="1" noChangeArrowheads="1"/>
          </p:cNvPicPr>
          <p:nvPr/>
        </p:nvPicPr>
        <p:blipFill>
          <a:blip r:embed="rId10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36383">
            <a:off x="3143239" y="2710704"/>
            <a:ext cx="389597" cy="38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D:\Work\IFONTYS 2.0\Presentaties\Future of mobile media\flickr.gif"/>
          <p:cNvPicPr>
            <a:picLocks noChangeAspect="1" noChangeArrowheads="1"/>
          </p:cNvPicPr>
          <p:nvPr/>
        </p:nvPicPr>
        <p:blipFill>
          <a:blip r:embed="rId11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199795">
            <a:off x="3450610" y="2669681"/>
            <a:ext cx="7524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Work\IFONTYS 2.0\Presentaties\Future of mobile media\youtube.gif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144673">
            <a:off x="3864939" y="2658166"/>
            <a:ext cx="85883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D:\Work\IFONTYS 2.0\Presentaties\Future of mobile media\xbox360.gif"/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160" y="2729165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D:\Work\IFONTYS 2.0\Presentaties\Future of mobile media\google maps.gif"/>
          <p:cNvPicPr>
            <a:picLocks noChangeAspect="1" noChangeArrowheads="1"/>
          </p:cNvPicPr>
          <p:nvPr/>
        </p:nvPicPr>
        <p:blipFill>
          <a:blip r:embed="rId1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76240">
            <a:off x="3142996" y="3663246"/>
            <a:ext cx="13827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D:\Work\IFONTYS 2.0\Presentaties\Future of mobile media\iphone1.gif"/>
          <p:cNvPicPr>
            <a:picLocks noChangeAspect="1" noChangeArrowheads="1"/>
          </p:cNvPicPr>
          <p:nvPr/>
        </p:nvPicPr>
        <p:blipFill>
          <a:blip r:embed="rId1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71734" flipH="1">
            <a:off x="5692907" y="2635617"/>
            <a:ext cx="4238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D:\Work\IFONTYS 2.0\Presentaties\Future of mobile media\steertview.gif"/>
          <p:cNvPicPr>
            <a:picLocks noChangeAspect="1" noChangeArrowheads="1"/>
          </p:cNvPicPr>
          <p:nvPr/>
        </p:nvPicPr>
        <p:blipFill>
          <a:blip r:embed="rId1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51988">
            <a:off x="5998368" y="2841506"/>
            <a:ext cx="712057" cy="2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D:\Work\IFONTYS 2.0\Presentaties\Future of mobile media\android.gif"/>
          <p:cNvPicPr>
            <a:picLocks noChangeAspect="1" noChangeArrowheads="1"/>
          </p:cNvPicPr>
          <p:nvPr/>
        </p:nvPicPr>
        <p:blipFill>
          <a:blip r:embed="rId17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11177">
            <a:off x="6208035" y="2590892"/>
            <a:ext cx="124301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D:\Work\IFONTYS 2.0\Presentaties\Future of mobile media\cload.gif"/>
          <p:cNvPicPr>
            <a:picLocks noChangeAspect="1" noChangeArrowheads="1"/>
          </p:cNvPicPr>
          <p:nvPr/>
        </p:nvPicPr>
        <p:blipFill>
          <a:blip r:embed="rId18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127701">
            <a:off x="5685028" y="3388504"/>
            <a:ext cx="8651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D:\Work\IFONTYS 2.0\Presentaties\Future of mobile media\iPad.gif"/>
          <p:cNvPicPr>
            <a:picLocks noChangeAspect="1" noChangeArrowheads="1"/>
          </p:cNvPicPr>
          <p:nvPr/>
        </p:nvPicPr>
        <p:blipFill>
          <a:blip r:embed="rId19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16255">
            <a:off x="7161276" y="2560636"/>
            <a:ext cx="5762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D:\Work\IFONTYS 2.0\Presentaties\Future of mobile media\kinect.gif"/>
          <p:cNvPicPr>
            <a:picLocks noChangeAspect="1" noChangeArrowheads="1"/>
          </p:cNvPicPr>
          <p:nvPr/>
        </p:nvPicPr>
        <p:blipFill>
          <a:blip r:embed="rId20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258232">
            <a:off x="7607625" y="2735384"/>
            <a:ext cx="91440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Work\IFONTYS 2.0\Presentaties\Young profesionals\tomtom.gif"/>
          <p:cNvPicPr>
            <a:picLocks noChangeAspect="1" noChangeArrowheads="1"/>
          </p:cNvPicPr>
          <p:nvPr/>
        </p:nvPicPr>
        <p:blipFill>
          <a:blip r:embed="rId21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873591">
            <a:off x="2546849" y="2742527"/>
            <a:ext cx="4794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Work\IFONTYS 2.0\Presentaties\Young profesionals\outlook.gif"/>
          <p:cNvPicPr>
            <a:picLocks noChangeAspect="1" noChangeArrowheads="1"/>
          </p:cNvPicPr>
          <p:nvPr/>
        </p:nvPicPr>
        <p:blipFill>
          <a:blip r:embed="rId2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913482">
            <a:off x="945563" y="2580963"/>
            <a:ext cx="446028" cy="4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:\Work\IFONTYS 2.0\Presentaties\Young profesionals\twitter.gif"/>
          <p:cNvPicPr>
            <a:picLocks noChangeAspect="1" noChangeArrowheads="1"/>
          </p:cNvPicPr>
          <p:nvPr/>
        </p:nvPicPr>
        <p:blipFill>
          <a:blip r:embed="rId2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71760">
            <a:off x="5093180" y="2700446"/>
            <a:ext cx="557578" cy="55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D:\Work\IFONTYS 2.0\Presentaties\Young profesionals\skype.gif"/>
          <p:cNvPicPr>
            <a:picLocks noChangeAspect="1" noChangeArrowheads="1"/>
          </p:cNvPicPr>
          <p:nvPr/>
        </p:nvPicPr>
        <p:blipFill>
          <a:blip r:embed="rId2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119729">
            <a:off x="3850943" y="3455807"/>
            <a:ext cx="750887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Work\IFONTYS 2.0\Presentaties\Bieb Turnhout\sd.gif"/>
          <p:cNvPicPr>
            <a:picLocks noChangeAspect="1" noChangeArrowheads="1"/>
          </p:cNvPicPr>
          <p:nvPr/>
        </p:nvPicPr>
        <p:blipFill>
          <a:blip r:embed="rId2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32499">
            <a:off x="1670189" y="3479922"/>
            <a:ext cx="387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Work\IFONTYS 2.0\Presentaties\Bieb Turnhout\spotify.gif"/>
          <p:cNvPicPr>
            <a:picLocks noChangeAspect="1" noChangeArrowheads="1"/>
          </p:cNvPicPr>
          <p:nvPr/>
        </p:nvPicPr>
        <p:blipFill>
          <a:blip r:embed="rId2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160085">
            <a:off x="4391033" y="3393402"/>
            <a:ext cx="10541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Work\IFONTYS 2.0\Presentaties\Didactiek\Afbeeldingen\3d.gif"/>
          <p:cNvPicPr>
            <a:picLocks noChangeAspect="1" noChangeArrowheads="1"/>
          </p:cNvPicPr>
          <p:nvPr/>
        </p:nvPicPr>
        <p:blipFill>
          <a:blip r:embed="rId2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07653">
            <a:off x="6147744" y="3174676"/>
            <a:ext cx="821800" cy="53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8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679681">
            <a:off x="5255783" y="3507388"/>
            <a:ext cx="416719" cy="41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Work\IFONTYS 2.0\Presentaties\Didactiek\Afbeeldingen\epub3.gif"/>
          <p:cNvPicPr>
            <a:picLocks noChangeAspect="1" noChangeArrowheads="1"/>
          </p:cNvPicPr>
          <p:nvPr/>
        </p:nvPicPr>
        <p:blipFill>
          <a:blip r:embed="rId29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25043">
            <a:off x="7044894" y="3403813"/>
            <a:ext cx="487845" cy="66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Work\IFONTYS 2.0\Presentaties\Didactiek\Pabo onderwijscafe\leap.gif">
            <a:hlinkClick r:id="rId30"/>
          </p:cNvPr>
          <p:cNvPicPr>
            <a:picLocks noChangeAspect="1" noChangeArrowheads="1"/>
          </p:cNvPicPr>
          <p:nvPr/>
        </p:nvPicPr>
        <p:blipFill>
          <a:blip r:embed="rId31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13408">
            <a:off x="8015391" y="2803464"/>
            <a:ext cx="782384" cy="29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Work\IFONTYS 2.0\Presentaties\Didactiek\Afbeeldingen\dropbox.gif"/>
          <p:cNvPicPr>
            <a:picLocks noChangeAspect="1" noChangeArrowheads="1"/>
          </p:cNvPicPr>
          <p:nvPr/>
        </p:nvPicPr>
        <p:blipFill>
          <a:blip r:embed="rId3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9672">
            <a:off x="4722576" y="3904972"/>
            <a:ext cx="665614" cy="6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Work\IFONTYS 2.0\Presentaties\Didactiek\Afbeeldingen\oculus.gif"/>
          <p:cNvPicPr>
            <a:picLocks noChangeAspect="1" noChangeArrowheads="1"/>
          </p:cNvPicPr>
          <p:nvPr/>
        </p:nvPicPr>
        <p:blipFill>
          <a:blip r:embed="rId3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205467">
            <a:off x="7612473" y="3566902"/>
            <a:ext cx="1056905" cy="5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Work\IFONTYS 2.0\Presentaties\Didactiek\Afbeeldingen\whatsapp.gif"/>
          <p:cNvPicPr>
            <a:picLocks noChangeAspect="1" noChangeArrowheads="1"/>
          </p:cNvPicPr>
          <p:nvPr/>
        </p:nvPicPr>
        <p:blipFill>
          <a:blip r:embed="rId3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54529">
            <a:off x="6001025" y="3802563"/>
            <a:ext cx="634908" cy="63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Work\IFONTYS 2.0\Presentaties\Didactiek\Afbeeldingen\muse.gif"/>
          <p:cNvPicPr>
            <a:picLocks noChangeAspect="1" noChangeArrowheads="1"/>
          </p:cNvPicPr>
          <p:nvPr/>
        </p:nvPicPr>
        <p:blipFill>
          <a:blip r:embed="rId3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436821">
            <a:off x="8712330" y="2849496"/>
            <a:ext cx="857250" cy="33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Work\IFONTYS 2.0\Presentaties\Didactiek\Afbeeldingen\pebble.gif"/>
          <p:cNvPicPr>
            <a:picLocks noChangeAspect="1" noChangeArrowheads="1"/>
          </p:cNvPicPr>
          <p:nvPr/>
        </p:nvPicPr>
        <p:blipFill>
          <a:blip r:embed="rId3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36044">
            <a:off x="8375886" y="2885431"/>
            <a:ext cx="783578" cy="23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Dropbox\Work\IFONTYS 2.0\Presentaties\Didactiek\Afbeeldingen\ideal.gif"/>
          <p:cNvPicPr>
            <a:picLocks noChangeAspect="1" noChangeArrowheads="1"/>
          </p:cNvPicPr>
          <p:nvPr/>
        </p:nvPicPr>
        <p:blipFill>
          <a:blip r:embed="rId3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420412">
            <a:off x="3561004" y="3226754"/>
            <a:ext cx="461031" cy="4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8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08534" y="3933077"/>
            <a:ext cx="488702" cy="5391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9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93348">
            <a:off x="7613623" y="2092494"/>
            <a:ext cx="991099" cy="529337"/>
          </a:xfrm>
          <a:prstGeom prst="rect">
            <a:avLst/>
          </a:prstGeom>
        </p:spPr>
      </p:pic>
      <p:pic>
        <p:nvPicPr>
          <p:cNvPr id="48" name="Picture 11" descr="D:\Work\IFONTYS 2.0\Presentaties\Didactiek\Blue Mango\khan.gif"/>
          <p:cNvPicPr>
            <a:picLocks noChangeAspect="1" noChangeArrowheads="1"/>
          </p:cNvPicPr>
          <p:nvPr/>
        </p:nvPicPr>
        <p:blipFill>
          <a:blip r:embed="rId40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71499">
            <a:off x="6082560" y="2159940"/>
            <a:ext cx="592022" cy="50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D:\Work\IFONTYS 2.0\Presentaties\Didactiek\Blue Mango\udacity.gif"/>
          <p:cNvPicPr>
            <a:picLocks noChangeAspect="1" noChangeArrowheads="1"/>
          </p:cNvPicPr>
          <p:nvPr/>
        </p:nvPicPr>
        <p:blipFill>
          <a:blip r:embed="rId41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3210">
            <a:off x="8200089" y="4008733"/>
            <a:ext cx="450736" cy="4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 descr="D:\Work\IFONTYS 2.0\Presentaties\Didactiek\Blue Mango\edx.gif"/>
          <p:cNvPicPr>
            <a:picLocks noChangeAspect="1" noChangeArrowheads="1"/>
          </p:cNvPicPr>
          <p:nvPr/>
        </p:nvPicPr>
        <p:blipFill>
          <a:blip r:embed="rId4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66052">
            <a:off x="7565277" y="2086681"/>
            <a:ext cx="575617" cy="4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532" y="4143110"/>
            <a:ext cx="907834" cy="456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85052">
            <a:off x="7703064" y="4244864"/>
            <a:ext cx="427304" cy="7630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190" y="4025374"/>
            <a:ext cx="488448" cy="4884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909" y="3267252"/>
            <a:ext cx="436473" cy="4364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7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39746">
            <a:off x="9505401" y="2597974"/>
            <a:ext cx="544387" cy="5443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8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19905">
            <a:off x="8689981" y="4134338"/>
            <a:ext cx="1017791" cy="2370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9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10074">
            <a:off x="8451116" y="2007540"/>
            <a:ext cx="898275" cy="580781"/>
          </a:xfrm>
          <a:prstGeom prst="rect">
            <a:avLst/>
          </a:prstGeom>
        </p:spPr>
      </p:pic>
      <p:sp>
        <p:nvSpPr>
          <p:cNvPr id="60" name="TextBox 10"/>
          <p:cNvSpPr txBox="1">
            <a:spLocks noChangeArrowheads="1"/>
          </p:cNvSpPr>
          <p:nvPr/>
        </p:nvSpPr>
        <p:spPr bwMode="auto">
          <a:xfrm rot="18465829">
            <a:off x="10149748" y="3704444"/>
            <a:ext cx="4154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dirty="0" smtClean="0">
                <a:solidFill>
                  <a:prstClr val="black"/>
                </a:solidFill>
                <a:cs typeface="Arial" charset="0"/>
              </a:rPr>
              <a:t>20</a:t>
            </a:r>
            <a:r>
              <a:rPr lang="nl-NL" dirty="0" smtClean="0">
                <a:solidFill>
                  <a:srgbClr val="C00000"/>
                </a:solidFill>
                <a:cs typeface="Arial" charset="0"/>
              </a:rPr>
              <a:t>16</a:t>
            </a:r>
            <a:endParaRPr lang="nl-NL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0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58289">
            <a:off x="9956860" y="2902799"/>
            <a:ext cx="536280" cy="5362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1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84507">
            <a:off x="10183378" y="3246676"/>
            <a:ext cx="528217" cy="522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98484">
            <a:off x="10096777" y="2309137"/>
            <a:ext cx="670894" cy="4639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98708">
            <a:off x="9153713" y="2090515"/>
            <a:ext cx="1247762" cy="2761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232" y="3430263"/>
            <a:ext cx="1198718" cy="137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9334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8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1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6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2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4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6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8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2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6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12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4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6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8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22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4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6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28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9369291" y="3962399"/>
            <a:ext cx="2802436" cy="2895601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6466" y="282388"/>
            <a:ext cx="42504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i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Permanent state of </a:t>
            </a:r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change</a:t>
            </a:r>
            <a:endParaRPr lang="en-US" sz="28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 rot="21172220">
            <a:off x="7848600" y="5029200"/>
            <a:ext cx="1720858" cy="17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54" t="-2776" r="22642" b="2776"/>
          <a:stretch/>
        </p:blipFill>
        <p:spPr>
          <a:xfrm>
            <a:off x="304800" y="4343400"/>
            <a:ext cx="1778236" cy="2134874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867400" y="228600"/>
            <a:ext cx="640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e’re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educating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into the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unknown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 eaLnBrk="1" hangingPunct="1"/>
            <a:endParaRPr lang="en-U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00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-529" y="-235013"/>
            <a:ext cx="12193057" cy="61786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38400" y="4897739"/>
            <a:ext cx="79194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93FFD8"/>
              </a:solidFill>
              <a:latin typeface="VenetiaMonitor" panose="020B0500000000000000" pitchFamily="34" charset="0"/>
            </a:endParaRPr>
          </a:p>
          <a:p>
            <a:endParaRPr lang="en-US" dirty="0">
              <a:solidFill>
                <a:srgbClr val="93FFD8"/>
              </a:solidFill>
              <a:latin typeface="VenetiaMonitor" panose="020B0500000000000000" pitchFamily="34" charset="0"/>
            </a:endParaRPr>
          </a:p>
          <a:p>
            <a:endParaRPr lang="en-US" b="1" dirty="0" smtClean="0">
              <a:solidFill>
                <a:srgbClr val="93FFD8"/>
              </a:solidFill>
              <a:latin typeface="VenetiaMonitor" panose="020B0500000000000000" pitchFamily="34" charset="0"/>
            </a:endParaRPr>
          </a:p>
          <a:p>
            <a:endParaRPr lang="en-US" b="1" dirty="0" smtClean="0">
              <a:solidFill>
                <a:srgbClr val="93FFD8"/>
              </a:solidFill>
              <a:latin typeface="VenetiaMonitor" panose="020B0500000000000000" pitchFamily="34" charset="0"/>
            </a:endParaRPr>
          </a:p>
          <a:p>
            <a:r>
              <a:rPr lang="en-US" sz="2400" b="1" dirty="0" smtClean="0">
                <a:solidFill>
                  <a:schemeClr val="bg2"/>
                </a:solidFill>
                <a:latin typeface="VenetiaMonitor" panose="020B0500000000000000" pitchFamily="34" charset="0"/>
              </a:rPr>
              <a:t>A&gt; Data driven jobs are on the way out!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01200" y="609649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VenetiaMonitor" panose="020B0500000000000000" pitchFamily="34" charset="0"/>
              </a:rPr>
              <a:t>_</a:t>
            </a:r>
            <a:endParaRPr lang="en-US" dirty="0">
              <a:solidFill>
                <a:schemeClr val="bg2"/>
              </a:solidFill>
              <a:latin typeface="VenetiaMonitor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9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1"/>
                            </p:stCondLst>
                            <p:childTnLst>
                              <p:par>
                                <p:cTn id="8" presetID="10" presetClass="entr" presetSubtype="0" repeatCount="indefinite" nodeType="afterEffect">
                                  <p:stCondLst>
                                    <p:cond delay="48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49"/>
                            </p:stCondLst>
                            <p:childTnLst>
                              <p:par>
                                <p:cTn id="12" presetID="2" presetClass="entr" presetSubtype="1" accel="50000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4008">
            <a:off x="8464242" y="780437"/>
            <a:ext cx="1485483" cy="1485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707" y="737320"/>
            <a:ext cx="1321812" cy="1986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37922" y="609864"/>
            <a:ext cx="9627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We need responsive professionals!</a:t>
            </a:r>
            <a:endParaRPr lang="en-US" sz="2800" b="1" i="1" dirty="0">
              <a:solidFill>
                <a:srgbClr val="A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922" y="5346123"/>
            <a:ext cx="26491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Adaptive and resilient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Innovative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Responsible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2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830312"/>
            <a:ext cx="2971800" cy="1945622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48400" y="228600"/>
            <a:ext cx="579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Yesterdays 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educational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system can’t</a:t>
            </a:r>
          </a:p>
          <a:p>
            <a:pPr algn="ctr" eaLnBrk="1" hangingPunct="1"/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rovide for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tomorrows 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outcomes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2B35D320-B794-4B67-B2B6-8EBB455E337C}" vid="{E9B043DA-53AC-4188-B628-9ABD5F6371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1552</TotalTime>
  <Words>244</Words>
  <Application>Microsoft Office PowerPoint</Application>
  <PresentationFormat>Widescreen</PresentationFormat>
  <Paragraphs>79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MASTERPLAN</vt:lpstr>
      <vt:lpstr>Times New Roman</vt:lpstr>
      <vt:lpstr>VenetiaMonitor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</dc:creator>
  <cp:lastModifiedBy>Eric</cp:lastModifiedBy>
  <cp:revision>33</cp:revision>
  <dcterms:created xsi:type="dcterms:W3CDTF">2017-10-01T10:52:16Z</dcterms:created>
  <dcterms:modified xsi:type="dcterms:W3CDTF">2017-10-02T12:44:44Z</dcterms:modified>
</cp:coreProperties>
</file>